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notesSlides/notesSlide2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3"/>
  </p:sldMasterIdLst>
  <p:notesMasterIdLst>
    <p:notesMasterId r:id="rId48"/>
  </p:notesMasterIdLst>
  <p:handoutMasterIdLst>
    <p:handoutMasterId r:id="rId49"/>
  </p:handoutMasterIdLst>
  <p:sldIdLst>
    <p:sldId id="326" r:id="rId4"/>
    <p:sldId id="367" r:id="rId5"/>
    <p:sldId id="477" r:id="rId6"/>
    <p:sldId id="467" r:id="rId7"/>
    <p:sldId id="468" r:id="rId8"/>
    <p:sldId id="465" r:id="rId9"/>
    <p:sldId id="466" r:id="rId10"/>
    <p:sldId id="469" r:id="rId11"/>
    <p:sldId id="421" r:id="rId12"/>
    <p:sldId id="446" r:id="rId13"/>
    <p:sldId id="470" r:id="rId14"/>
    <p:sldId id="380" r:id="rId15"/>
    <p:sldId id="379" r:id="rId16"/>
    <p:sldId id="377" r:id="rId17"/>
    <p:sldId id="378" r:id="rId18"/>
    <p:sldId id="390" r:id="rId19"/>
    <p:sldId id="333" r:id="rId20"/>
    <p:sldId id="382" r:id="rId21"/>
    <p:sldId id="387" r:id="rId22"/>
    <p:sldId id="371" r:id="rId23"/>
    <p:sldId id="383" r:id="rId24"/>
    <p:sldId id="376" r:id="rId25"/>
    <p:sldId id="381" r:id="rId26"/>
    <p:sldId id="392" r:id="rId27"/>
    <p:sldId id="372" r:id="rId28"/>
    <p:sldId id="475" r:id="rId29"/>
    <p:sldId id="419" r:id="rId30"/>
    <p:sldId id="386" r:id="rId31"/>
    <p:sldId id="374" r:id="rId32"/>
    <p:sldId id="385" r:id="rId33"/>
    <p:sldId id="373" r:id="rId34"/>
    <p:sldId id="375" r:id="rId35"/>
    <p:sldId id="384" r:id="rId36"/>
    <p:sldId id="388" r:id="rId37"/>
    <p:sldId id="488" r:id="rId38"/>
    <p:sldId id="389" r:id="rId39"/>
    <p:sldId id="479" r:id="rId40"/>
    <p:sldId id="480" r:id="rId41"/>
    <p:sldId id="481" r:id="rId42"/>
    <p:sldId id="487" r:id="rId43"/>
    <p:sldId id="486" r:id="rId44"/>
    <p:sldId id="478" r:id="rId45"/>
    <p:sldId id="483" r:id="rId46"/>
    <p:sldId id="485" r:id="rId47"/>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27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54364" autoAdjust="0"/>
  </p:normalViewPr>
  <p:slideViewPr>
    <p:cSldViewPr>
      <p:cViewPr varScale="1">
        <p:scale>
          <a:sx n="48" d="100"/>
          <a:sy n="48" d="100"/>
        </p:scale>
        <p:origin x="1932" y="4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file:///C:\Users\ocastel\Documents\Travail\Postbac\Parcoursup%202023\Divers\Attractivit&#233;%20STL\2023-2022-2021_STL_Veux_et_taux_de_propositio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ylallemand\Documents\attractivit&#233;STL.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5.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7.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27996500437446E-2"/>
          <c:y val="6.5456882607278374E-2"/>
          <c:w val="0.9030710127171363"/>
          <c:h val="0.79862876788998161"/>
        </c:manualLayout>
      </c:layout>
      <c:lineChart>
        <c:grouping val="standard"/>
        <c:varyColors val="0"/>
        <c:ser>
          <c:idx val="0"/>
          <c:order val="0"/>
          <c:tx>
            <c:v>Demandes</c:v>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Données!$F$185:$J$185</c:f>
              <c:numCache>
                <c:formatCode>General</c:formatCode>
                <c:ptCount val="5"/>
                <c:pt idx="0">
                  <c:v>2019</c:v>
                </c:pt>
                <c:pt idx="1">
                  <c:v>2020</c:v>
                </c:pt>
                <c:pt idx="2">
                  <c:v>2021</c:v>
                </c:pt>
                <c:pt idx="3">
                  <c:v>2022</c:v>
                </c:pt>
                <c:pt idx="4">
                  <c:v>2023</c:v>
                </c:pt>
              </c:numCache>
            </c:numRef>
          </c:cat>
          <c:val>
            <c:numRef>
              <c:f>Données!$F$189:$J$189</c:f>
              <c:numCache>
                <c:formatCode>0.0%</c:formatCode>
                <c:ptCount val="5"/>
                <c:pt idx="0">
                  <c:v>8.0000000000000002E-3</c:v>
                </c:pt>
                <c:pt idx="1">
                  <c:v>8.9999999999999993E-3</c:v>
                </c:pt>
                <c:pt idx="2">
                  <c:v>8.0000000000000002E-3</c:v>
                </c:pt>
                <c:pt idx="3">
                  <c:v>8.0000000000000002E-3</c:v>
                </c:pt>
                <c:pt idx="4">
                  <c:v>8.0000000000000002E-3</c:v>
                </c:pt>
              </c:numCache>
            </c:numRef>
          </c:val>
          <c:smooth val="0"/>
          <c:extLst>
            <c:ext xmlns:c16="http://schemas.microsoft.com/office/drawing/2014/chart" uri="{C3380CC4-5D6E-409C-BE32-E72D297353CC}">
              <c16:uniqueId val="{00000000-8A10-4B78-91EE-5166370029CD}"/>
            </c:ext>
          </c:extLst>
        </c:ser>
        <c:ser>
          <c:idx val="1"/>
          <c:order val="1"/>
          <c:tx>
            <c:v>Décisions</c:v>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Données!$F$185:$J$185</c:f>
              <c:numCache>
                <c:formatCode>General</c:formatCode>
                <c:ptCount val="5"/>
                <c:pt idx="0">
                  <c:v>2019</c:v>
                </c:pt>
                <c:pt idx="1">
                  <c:v>2020</c:v>
                </c:pt>
                <c:pt idx="2">
                  <c:v>2021</c:v>
                </c:pt>
                <c:pt idx="3">
                  <c:v>2022</c:v>
                </c:pt>
                <c:pt idx="4">
                  <c:v>2023</c:v>
                </c:pt>
              </c:numCache>
            </c:numRef>
          </c:cat>
          <c:val>
            <c:numRef>
              <c:f>Données!$F$195:$J$195</c:f>
              <c:numCache>
                <c:formatCode>0.0%</c:formatCode>
                <c:ptCount val="5"/>
                <c:pt idx="0">
                  <c:v>0.01</c:v>
                </c:pt>
                <c:pt idx="1">
                  <c:v>0.01</c:v>
                </c:pt>
                <c:pt idx="2">
                  <c:v>0.01</c:v>
                </c:pt>
                <c:pt idx="3">
                  <c:v>0.01</c:v>
                </c:pt>
                <c:pt idx="4">
                  <c:v>1.0999999999999999E-2</c:v>
                </c:pt>
              </c:numCache>
            </c:numRef>
          </c:val>
          <c:smooth val="0"/>
          <c:extLst>
            <c:ext xmlns:c16="http://schemas.microsoft.com/office/drawing/2014/chart" uri="{C3380CC4-5D6E-409C-BE32-E72D297353CC}">
              <c16:uniqueId val="{00000001-8A10-4B78-91EE-5166370029CD}"/>
            </c:ext>
          </c:extLst>
        </c:ser>
        <c:dLbls>
          <c:dLblPos val="t"/>
          <c:showLegendKey val="0"/>
          <c:showVal val="1"/>
          <c:showCatName val="0"/>
          <c:showSerName val="0"/>
          <c:showPercent val="0"/>
          <c:showBubbleSize val="0"/>
        </c:dLbls>
        <c:smooth val="0"/>
        <c:axId val="85008528"/>
        <c:axId val="87008416"/>
      </c:lineChart>
      <c:catAx>
        <c:axId val="8500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87008416"/>
        <c:crosses val="autoZero"/>
        <c:auto val="1"/>
        <c:lblAlgn val="ctr"/>
        <c:lblOffset val="100"/>
        <c:noMultiLvlLbl val="0"/>
      </c:catAx>
      <c:valAx>
        <c:axId val="87008416"/>
        <c:scaling>
          <c:orientation val="minMax"/>
          <c:max val="2.0000000000000004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008528"/>
        <c:crosses val="autoZero"/>
        <c:crossBetween val="between"/>
      </c:valAx>
      <c:spPr>
        <a:noFill/>
        <a:ln>
          <a:noFill/>
        </a:ln>
        <a:effectLst/>
      </c:spPr>
    </c:plotArea>
    <c:legend>
      <c:legendPos val="b"/>
      <c:layout>
        <c:manualLayout>
          <c:xMode val="edge"/>
          <c:yMode val="edge"/>
          <c:x val="0.26670489405552233"/>
          <c:y val="0.94732638888888887"/>
          <c:w val="0.45346762904636928"/>
          <c:h val="5.2673611111111122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bg1">
          <a:lumMod val="75000"/>
        </a:schemeClr>
      </a:solid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[2023-2022-2021_STL_Veux_et_taux_de_proposition.xlsx]TCD techno!Tableau croisé dynamique1</c:name>
    <c:fmtId val="22"/>
  </c:pivotSource>
  <c:chart>
    <c:autoTitleDeleted val="0"/>
    <c:pivotFmts>
      <c:pivotFmt>
        <c:idx val="0"/>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654987373737372E-2"/>
          <c:y val="0.10583333333333333"/>
          <c:w val="0.87825718758895521"/>
          <c:h val="0.60662540365984929"/>
        </c:manualLayout>
      </c:layout>
      <c:barChart>
        <c:barDir val="col"/>
        <c:grouping val="clustered"/>
        <c:varyColors val="0"/>
        <c:ser>
          <c:idx val="0"/>
          <c:order val="0"/>
          <c:tx>
            <c:strRef>
              <c:f>'TCD techno'!$B$4:$B$5</c:f>
              <c:strCache>
                <c:ptCount val="1"/>
                <c:pt idx="0">
                  <c:v>2021</c:v>
                </c:pt>
              </c:strCache>
            </c:strRef>
          </c:tx>
          <c:spPr>
            <a:solidFill>
              <a:schemeClr val="accent1">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techno'!$B$6:$B$13</c:f>
              <c:numCache>
                <c:formatCode>0.0%</c:formatCode>
                <c:ptCount val="6"/>
                <c:pt idx="0">
                  <c:v>0.69951960328529361</c:v>
                </c:pt>
                <c:pt idx="1">
                  <c:v>0.83570646221248635</c:v>
                </c:pt>
                <c:pt idx="2">
                  <c:v>0.76403785488958986</c:v>
                </c:pt>
                <c:pt idx="3">
                  <c:v>0.7407407407407407</c:v>
                </c:pt>
                <c:pt idx="4">
                  <c:v>0.77464788732394363</c:v>
                </c:pt>
                <c:pt idx="5">
                  <c:v>0.81841432225063937</c:v>
                </c:pt>
              </c:numCache>
            </c:numRef>
          </c:val>
          <c:extLst>
            <c:ext xmlns:c16="http://schemas.microsoft.com/office/drawing/2014/chart" uri="{C3380CC4-5D6E-409C-BE32-E72D297353CC}">
              <c16:uniqueId val="{00000000-6D6E-4EBC-BCA2-1F3BC4BBFF15}"/>
            </c:ext>
          </c:extLst>
        </c:ser>
        <c:ser>
          <c:idx val="1"/>
          <c:order val="1"/>
          <c:tx>
            <c:strRef>
              <c:f>'TCD techno'!$C$4:$C$5</c:f>
              <c:strCache>
                <c:ptCount val="1"/>
                <c:pt idx="0">
                  <c:v>2022</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techno'!$C$6:$C$13</c:f>
              <c:numCache>
                <c:formatCode>0.0%</c:formatCode>
                <c:ptCount val="6"/>
                <c:pt idx="0">
                  <c:v>0.69863013698630139</c:v>
                </c:pt>
                <c:pt idx="1">
                  <c:v>0.83718309859154927</c:v>
                </c:pt>
                <c:pt idx="2">
                  <c:v>0.79125896934116113</c:v>
                </c:pt>
                <c:pt idx="3">
                  <c:v>0.86131386861313863</c:v>
                </c:pt>
                <c:pt idx="4">
                  <c:v>0.82403433476394849</c:v>
                </c:pt>
                <c:pt idx="5">
                  <c:v>0.83791208791208793</c:v>
                </c:pt>
              </c:numCache>
            </c:numRef>
          </c:val>
          <c:extLst>
            <c:ext xmlns:c16="http://schemas.microsoft.com/office/drawing/2014/chart" uri="{C3380CC4-5D6E-409C-BE32-E72D297353CC}">
              <c16:uniqueId val="{00000001-6D6E-4EBC-BCA2-1F3BC4BBFF15}"/>
            </c:ext>
          </c:extLst>
        </c:ser>
        <c:ser>
          <c:idx val="2"/>
          <c:order val="2"/>
          <c:tx>
            <c:strRef>
              <c:f>'TCD techno'!$D$4:$D$5</c:f>
              <c:strCache>
                <c:ptCount val="1"/>
                <c:pt idx="0">
                  <c:v>2023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techno'!$D$6:$D$13</c:f>
              <c:numCache>
                <c:formatCode>0.0%</c:formatCode>
                <c:ptCount val="6"/>
                <c:pt idx="0">
                  <c:v>0.68777825649863567</c:v>
                </c:pt>
                <c:pt idx="1">
                  <c:v>0.80687830687830686</c:v>
                </c:pt>
                <c:pt idx="2">
                  <c:v>0.82556591211717711</c:v>
                </c:pt>
                <c:pt idx="3">
                  <c:v>0.81944444444444442</c:v>
                </c:pt>
                <c:pt idx="4">
                  <c:v>0.84913793103448276</c:v>
                </c:pt>
                <c:pt idx="5">
                  <c:v>0.85449735449735453</c:v>
                </c:pt>
              </c:numCache>
            </c:numRef>
          </c:val>
          <c:extLst>
            <c:ext xmlns:c16="http://schemas.microsoft.com/office/drawing/2014/chart" uri="{C3380CC4-5D6E-409C-BE32-E72D297353CC}">
              <c16:uniqueId val="{00000002-6D6E-4EBC-BCA2-1F3BC4BBFF15}"/>
            </c:ext>
          </c:extLst>
        </c:ser>
        <c:dLbls>
          <c:dLblPos val="outEnd"/>
          <c:showLegendKey val="0"/>
          <c:showVal val="1"/>
          <c:showCatName val="0"/>
          <c:showSerName val="0"/>
          <c:showPercent val="0"/>
          <c:showBubbleSize val="0"/>
        </c:dLbls>
        <c:gapWidth val="25"/>
        <c:axId val="596434328"/>
        <c:axId val="596435768"/>
      </c:barChart>
      <c:catAx>
        <c:axId val="59643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596435768"/>
        <c:crosses val="autoZero"/>
        <c:auto val="1"/>
        <c:lblAlgn val="ctr"/>
        <c:lblOffset val="100"/>
        <c:noMultiLvlLbl val="0"/>
      </c:catAx>
      <c:valAx>
        <c:axId val="5964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6434328"/>
        <c:crosses val="autoZero"/>
        <c:crossBetween val="between"/>
      </c:valAx>
      <c:spPr>
        <a:noFill/>
        <a:ln>
          <a:noFill/>
        </a:ln>
        <a:effectLst/>
      </c:spPr>
    </c:plotArea>
    <c:legend>
      <c:legendPos val="b"/>
      <c:layout>
        <c:manualLayout>
          <c:xMode val="edge"/>
          <c:yMode val="edge"/>
          <c:x val="0.34137941919191916"/>
          <c:y val="0.92828361111111113"/>
          <c:w val="0.3192455808080808"/>
          <c:h val="7.077861111111111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[2023-2022-2021_STL_Veux_et_taux_de_proposition.xlsx]TCD techno!Tableau croisé dynamique1</c:name>
    <c:fmtId val="25"/>
  </c:pivotSource>
  <c:chart>
    <c:autoTitleDeleted val="0"/>
    <c:pivotFmts>
      <c:pivotFmt>
        <c:idx val="0"/>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654987373737372E-2"/>
          <c:y val="0.10583333333333333"/>
          <c:w val="0.87825718758895521"/>
          <c:h val="0.60662540365984929"/>
        </c:manualLayout>
      </c:layout>
      <c:barChart>
        <c:barDir val="col"/>
        <c:grouping val="clustered"/>
        <c:varyColors val="0"/>
        <c:ser>
          <c:idx val="0"/>
          <c:order val="0"/>
          <c:tx>
            <c:strRef>
              <c:f>'TCD techno'!$B$4:$B$5</c:f>
              <c:strCache>
                <c:ptCount val="1"/>
                <c:pt idx="0">
                  <c:v>2021</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techno'!$B$6:$B$13</c:f>
              <c:numCache>
                <c:formatCode>0.0%</c:formatCode>
                <c:ptCount val="6"/>
                <c:pt idx="0">
                  <c:v>0.30389834158948953</c:v>
                </c:pt>
                <c:pt idx="1">
                  <c:v>0.57902298850574707</c:v>
                </c:pt>
                <c:pt idx="2">
                  <c:v>0.17460317460317459</c:v>
                </c:pt>
                <c:pt idx="3">
                  <c:v>0.42990654205607476</c:v>
                </c:pt>
                <c:pt idx="4">
                  <c:v>0.33116883116883117</c:v>
                </c:pt>
                <c:pt idx="5">
                  <c:v>0.38297872340425532</c:v>
                </c:pt>
              </c:numCache>
            </c:numRef>
          </c:val>
          <c:extLst>
            <c:ext xmlns:c16="http://schemas.microsoft.com/office/drawing/2014/chart" uri="{C3380CC4-5D6E-409C-BE32-E72D297353CC}">
              <c16:uniqueId val="{00000000-8883-4064-8555-8BCFF3FF93DA}"/>
            </c:ext>
          </c:extLst>
        </c:ser>
        <c:ser>
          <c:idx val="1"/>
          <c:order val="1"/>
          <c:tx>
            <c:strRef>
              <c:f>'TCD techno'!$C$4:$C$5</c:f>
              <c:strCache>
                <c:ptCount val="1"/>
                <c:pt idx="0">
                  <c:v>2022</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techno'!$C$6:$C$13</c:f>
              <c:numCache>
                <c:formatCode>0.0%</c:formatCode>
                <c:ptCount val="6"/>
                <c:pt idx="0">
                  <c:v>0.30919966996699672</c:v>
                </c:pt>
                <c:pt idx="1">
                  <c:v>0.598314606741573</c:v>
                </c:pt>
                <c:pt idx="2">
                  <c:v>0.18559999999999999</c:v>
                </c:pt>
                <c:pt idx="3">
                  <c:v>0.41489361702127658</c:v>
                </c:pt>
                <c:pt idx="4">
                  <c:v>0.44848484848484849</c:v>
                </c:pt>
                <c:pt idx="5">
                  <c:v>0.45</c:v>
                </c:pt>
              </c:numCache>
            </c:numRef>
          </c:val>
          <c:extLst>
            <c:ext xmlns:c16="http://schemas.microsoft.com/office/drawing/2014/chart" uri="{C3380CC4-5D6E-409C-BE32-E72D297353CC}">
              <c16:uniqueId val="{00000001-8883-4064-8555-8BCFF3FF93DA}"/>
            </c:ext>
          </c:extLst>
        </c:ser>
        <c:ser>
          <c:idx val="2"/>
          <c:order val="2"/>
          <c:tx>
            <c:strRef>
              <c:f>'TCD techno'!$D$4:$D$5</c:f>
              <c:strCache>
                <c:ptCount val="1"/>
                <c:pt idx="0">
                  <c:v>2023</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techno'!$D$6:$D$13</c:f>
              <c:numCache>
                <c:formatCode>0.0%</c:formatCode>
                <c:ptCount val="6"/>
                <c:pt idx="0">
                  <c:v>0.29135452520753191</c:v>
                </c:pt>
                <c:pt idx="1">
                  <c:v>0.56992084432717682</c:v>
                </c:pt>
                <c:pt idx="2">
                  <c:v>0.20611916264090177</c:v>
                </c:pt>
                <c:pt idx="3">
                  <c:v>0.53465346534653468</c:v>
                </c:pt>
                <c:pt idx="4">
                  <c:v>0.40331491712707185</c:v>
                </c:pt>
                <c:pt idx="5">
                  <c:v>0.48979591836734693</c:v>
                </c:pt>
              </c:numCache>
            </c:numRef>
          </c:val>
          <c:extLst>
            <c:ext xmlns:c16="http://schemas.microsoft.com/office/drawing/2014/chart" uri="{C3380CC4-5D6E-409C-BE32-E72D297353CC}">
              <c16:uniqueId val="{00000002-8883-4064-8555-8BCFF3FF93DA}"/>
            </c:ext>
          </c:extLst>
        </c:ser>
        <c:dLbls>
          <c:dLblPos val="outEnd"/>
          <c:showLegendKey val="0"/>
          <c:showVal val="1"/>
          <c:showCatName val="0"/>
          <c:showSerName val="0"/>
          <c:showPercent val="0"/>
          <c:showBubbleSize val="0"/>
        </c:dLbls>
        <c:gapWidth val="25"/>
        <c:axId val="596434328"/>
        <c:axId val="596435768"/>
      </c:barChart>
      <c:catAx>
        <c:axId val="59643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596435768"/>
        <c:crosses val="autoZero"/>
        <c:auto val="1"/>
        <c:lblAlgn val="ctr"/>
        <c:lblOffset val="100"/>
        <c:noMultiLvlLbl val="0"/>
      </c:catAx>
      <c:valAx>
        <c:axId val="5964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6434328"/>
        <c:crosses val="autoZero"/>
        <c:crossBetween val="between"/>
      </c:valAx>
      <c:spPr>
        <a:noFill/>
        <a:ln>
          <a:noFill/>
        </a:ln>
        <a:effectLst/>
      </c:spPr>
    </c:plotArea>
    <c:legend>
      <c:legendPos val="b"/>
      <c:layout>
        <c:manualLayout>
          <c:xMode val="edge"/>
          <c:yMode val="edge"/>
          <c:x val="0.34137941919191916"/>
          <c:y val="0.92828361111111113"/>
          <c:w val="0.3192455808080808"/>
          <c:h val="7.17164747735956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[2023-2022-2021_STL_Veux_et_taux_de_proposition.xlsx]TCD techno!Tableau croisé dynamique1</c:name>
    <c:fmtId val="28"/>
  </c:pivotSource>
  <c:chart>
    <c:autoTitleDeleted val="0"/>
    <c:pivotFmts>
      <c:pivotFmt>
        <c:idx val="0"/>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654987373737372E-2"/>
          <c:y val="0.10583333333333333"/>
          <c:w val="0.87825718758895521"/>
          <c:h val="0.60662540365984929"/>
        </c:manualLayout>
      </c:layout>
      <c:barChart>
        <c:barDir val="col"/>
        <c:grouping val="clustered"/>
        <c:varyColors val="0"/>
        <c:ser>
          <c:idx val="0"/>
          <c:order val="0"/>
          <c:tx>
            <c:strRef>
              <c:f>'TCD techno'!$B$4:$B$5</c:f>
              <c:strCache>
                <c:ptCount val="1"/>
                <c:pt idx="0">
                  <c:v>2021</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techno'!$B$6:$B$13</c:f>
              <c:numCache>
                <c:formatCode>0.0%</c:formatCode>
                <c:ptCount val="6"/>
                <c:pt idx="0">
                  <c:v>0.56983050847457628</c:v>
                </c:pt>
                <c:pt idx="1">
                  <c:v>0.69424222369291855</c:v>
                </c:pt>
                <c:pt idx="2">
                  <c:v>0.48293691830403307</c:v>
                </c:pt>
                <c:pt idx="3">
                  <c:v>0.59124087591240881</c:v>
                </c:pt>
                <c:pt idx="4">
                  <c:v>0.65</c:v>
                </c:pt>
                <c:pt idx="5">
                  <c:v>0.71499999999999997</c:v>
                </c:pt>
              </c:numCache>
            </c:numRef>
          </c:val>
          <c:extLst>
            <c:ext xmlns:c16="http://schemas.microsoft.com/office/drawing/2014/chart" uri="{C3380CC4-5D6E-409C-BE32-E72D297353CC}">
              <c16:uniqueId val="{00000000-556C-4EF5-95D6-860FDBDE690F}"/>
            </c:ext>
          </c:extLst>
        </c:ser>
        <c:ser>
          <c:idx val="1"/>
          <c:order val="1"/>
          <c:tx>
            <c:strRef>
              <c:f>'TCD techno'!$C$4:$C$5</c:f>
              <c:strCache>
                <c:ptCount val="1"/>
                <c:pt idx="0">
                  <c:v>2022</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techno'!$C$6:$C$13</c:f>
              <c:numCache>
                <c:formatCode>0.0%</c:formatCode>
                <c:ptCount val="6"/>
                <c:pt idx="0">
                  <c:v>0.56713928273561298</c:v>
                </c:pt>
                <c:pt idx="1">
                  <c:v>0.70513722730471495</c:v>
                </c:pt>
                <c:pt idx="2">
                  <c:v>0.46754675467546752</c:v>
                </c:pt>
                <c:pt idx="3">
                  <c:v>0.77966101694915257</c:v>
                </c:pt>
                <c:pt idx="4">
                  <c:v>0.71641791044776115</c:v>
                </c:pt>
                <c:pt idx="5">
                  <c:v>0.7870967741935484</c:v>
                </c:pt>
              </c:numCache>
            </c:numRef>
          </c:val>
          <c:extLst>
            <c:ext xmlns:c16="http://schemas.microsoft.com/office/drawing/2014/chart" uri="{C3380CC4-5D6E-409C-BE32-E72D297353CC}">
              <c16:uniqueId val="{00000001-556C-4EF5-95D6-860FDBDE690F}"/>
            </c:ext>
          </c:extLst>
        </c:ser>
        <c:ser>
          <c:idx val="2"/>
          <c:order val="2"/>
          <c:tx>
            <c:strRef>
              <c:f>'TCD techno'!$D$4:$D$5</c:f>
              <c:strCache>
                <c:ptCount val="1"/>
                <c:pt idx="0">
                  <c:v>2023</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techno'!$D$6:$D$13</c:f>
              <c:numCache>
                <c:formatCode>0.0%</c:formatCode>
                <c:ptCount val="6"/>
                <c:pt idx="0">
                  <c:v>0.57177263969171488</c:v>
                </c:pt>
                <c:pt idx="1">
                  <c:v>0.65716019417475724</c:v>
                </c:pt>
                <c:pt idx="2">
                  <c:v>0.49607182940516276</c:v>
                </c:pt>
                <c:pt idx="3">
                  <c:v>0.6776859504132231</c:v>
                </c:pt>
                <c:pt idx="4">
                  <c:v>0.75121951219512195</c:v>
                </c:pt>
                <c:pt idx="5">
                  <c:v>0.68817204301075274</c:v>
                </c:pt>
              </c:numCache>
            </c:numRef>
          </c:val>
          <c:extLst>
            <c:ext xmlns:c16="http://schemas.microsoft.com/office/drawing/2014/chart" uri="{C3380CC4-5D6E-409C-BE32-E72D297353CC}">
              <c16:uniqueId val="{00000002-556C-4EF5-95D6-860FDBDE690F}"/>
            </c:ext>
          </c:extLst>
        </c:ser>
        <c:dLbls>
          <c:dLblPos val="outEnd"/>
          <c:showLegendKey val="0"/>
          <c:showVal val="1"/>
          <c:showCatName val="0"/>
          <c:showSerName val="0"/>
          <c:showPercent val="0"/>
          <c:showBubbleSize val="0"/>
        </c:dLbls>
        <c:gapWidth val="25"/>
        <c:axId val="596434328"/>
        <c:axId val="596435768"/>
      </c:barChart>
      <c:catAx>
        <c:axId val="59643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596435768"/>
        <c:crosses val="autoZero"/>
        <c:auto val="1"/>
        <c:lblAlgn val="ctr"/>
        <c:lblOffset val="100"/>
        <c:noMultiLvlLbl val="0"/>
      </c:catAx>
      <c:valAx>
        <c:axId val="5964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6434328"/>
        <c:crosses val="autoZero"/>
        <c:crossBetween val="between"/>
      </c:valAx>
      <c:spPr>
        <a:noFill/>
        <a:ln>
          <a:noFill/>
        </a:ln>
        <a:effectLst/>
      </c:spPr>
    </c:plotArea>
    <c:legend>
      <c:legendPos val="b"/>
      <c:layout>
        <c:manualLayout>
          <c:xMode val="edge"/>
          <c:yMode val="edge"/>
          <c:x val="0.34137941919191916"/>
          <c:y val="0.92828361111111113"/>
          <c:w val="0.3192455808080808"/>
          <c:h val="7.077861111111111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[2023-2022-2021_STL_Veux_et_taux_de_proposition.xlsx]TCD techno!Tableau croisé dynamique1</c:name>
    <c:fmtId val="31"/>
  </c:pivotSource>
  <c:chart>
    <c:autoTitleDeleted val="0"/>
    <c:pivotFmts>
      <c:pivotFmt>
        <c:idx val="0"/>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654987373737372E-2"/>
          <c:y val="0.10583333333333333"/>
          <c:w val="0.87825718758895521"/>
          <c:h val="0.60662540365984929"/>
        </c:manualLayout>
      </c:layout>
      <c:barChart>
        <c:barDir val="col"/>
        <c:grouping val="clustered"/>
        <c:varyColors val="0"/>
        <c:ser>
          <c:idx val="0"/>
          <c:order val="0"/>
          <c:tx>
            <c:strRef>
              <c:f>'TCD techno'!$B$4:$B$5</c:f>
              <c:strCache>
                <c:ptCount val="1"/>
                <c:pt idx="0">
                  <c:v>2021</c:v>
                </c:pt>
              </c:strCache>
            </c:strRef>
          </c:tx>
          <c:spPr>
            <a:solidFill>
              <a:schemeClr val="accent6">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techno'!$B$6:$B$13</c:f>
              <c:numCache>
                <c:formatCode>0.0%</c:formatCode>
                <c:ptCount val="6"/>
                <c:pt idx="0">
                  <c:v>0.6</c:v>
                </c:pt>
                <c:pt idx="1">
                  <c:v>0.53333333333333333</c:v>
                </c:pt>
                <c:pt idx="2">
                  <c:v>0</c:v>
                </c:pt>
                <c:pt idx="3">
                  <c:v>0.48</c:v>
                </c:pt>
                <c:pt idx="4">
                  <c:v>0.48275862068965519</c:v>
                </c:pt>
                <c:pt idx="5">
                  <c:v>0.69230769230769229</c:v>
                </c:pt>
              </c:numCache>
            </c:numRef>
          </c:val>
          <c:extLst>
            <c:ext xmlns:c16="http://schemas.microsoft.com/office/drawing/2014/chart" uri="{C3380CC4-5D6E-409C-BE32-E72D297353CC}">
              <c16:uniqueId val="{00000000-B8B8-412F-B0AC-E885215841EE}"/>
            </c:ext>
          </c:extLst>
        </c:ser>
        <c:ser>
          <c:idx val="1"/>
          <c:order val="1"/>
          <c:tx>
            <c:strRef>
              <c:f>'TCD techno'!$C$4:$C$5</c:f>
              <c:strCache>
                <c:ptCount val="1"/>
                <c:pt idx="0">
                  <c:v>2022</c:v>
                </c:pt>
              </c:strCache>
            </c:strRef>
          </c:tx>
          <c:spPr>
            <a:solidFill>
              <a:schemeClr val="accent6">
                <a:lumMod val="60000"/>
                <a:lumOff val="40000"/>
              </a:schemeClr>
            </a:solidFill>
            <a:ln>
              <a:noFill/>
            </a:ln>
            <a:effectLst/>
          </c:spPr>
          <c:invertIfNegative val="0"/>
          <c:dLbls>
            <c:dLbl>
              <c:idx val="4"/>
              <c:layout>
                <c:manualLayout>
                  <c:x val="0"/>
                  <c:y val="0.3357035641669656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8B8-412F-B0AC-E885215841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techno'!$C$6:$C$13</c:f>
              <c:numCache>
                <c:formatCode>0.0%</c:formatCode>
                <c:ptCount val="6"/>
                <c:pt idx="0">
                  <c:v>0.6831275720164609</c:v>
                </c:pt>
                <c:pt idx="1">
                  <c:v>0.58631921824104238</c:v>
                </c:pt>
                <c:pt idx="2">
                  <c:v>0.16666666666666666</c:v>
                </c:pt>
                <c:pt idx="3">
                  <c:v>0.7142857142857143</c:v>
                </c:pt>
                <c:pt idx="4">
                  <c:v>0.7857142857142857</c:v>
                </c:pt>
                <c:pt idx="5">
                  <c:v>0.27272727272727271</c:v>
                </c:pt>
              </c:numCache>
            </c:numRef>
          </c:val>
          <c:extLst>
            <c:ext xmlns:c16="http://schemas.microsoft.com/office/drawing/2014/chart" uri="{C3380CC4-5D6E-409C-BE32-E72D297353CC}">
              <c16:uniqueId val="{00000001-B8B8-412F-B0AC-E885215841EE}"/>
            </c:ext>
          </c:extLst>
        </c:ser>
        <c:ser>
          <c:idx val="2"/>
          <c:order val="2"/>
          <c:tx>
            <c:strRef>
              <c:f>'TCD techno'!$D$4:$D$5</c:f>
              <c:strCache>
                <c:ptCount val="1"/>
                <c:pt idx="0">
                  <c:v>2023</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techno'!$A$6:$A$13</c:f>
              <c:multiLvlStrCache>
                <c:ptCount val="6"/>
                <c:lvl>
                  <c:pt idx="3">
                    <c:v>SPCL</c:v>
                  </c:pt>
                  <c:pt idx="4">
                    <c:v>BBB</c:v>
                  </c:pt>
                </c:lvl>
                <c:lvl>
                  <c:pt idx="0">
                    <c:v>STMG</c:v>
                  </c:pt>
                  <c:pt idx="1">
                    <c:v>STI2D</c:v>
                  </c:pt>
                  <c:pt idx="2">
                    <c:v>ST2S</c:v>
                  </c:pt>
                  <c:pt idx="3">
                    <c:v>STL</c:v>
                  </c:pt>
                  <c:pt idx="5">
                    <c:v>STAV STD2A STHR</c:v>
                  </c:pt>
                </c:lvl>
              </c:multiLvlStrCache>
            </c:multiLvlStrRef>
          </c:cat>
          <c:val>
            <c:numRef>
              <c:f>'TCD techno'!$D$6:$D$13</c:f>
              <c:numCache>
                <c:formatCode>0.0%</c:formatCode>
                <c:ptCount val="6"/>
                <c:pt idx="0">
                  <c:v>0.58813263525305415</c:v>
                </c:pt>
                <c:pt idx="1">
                  <c:v>0.57790368271954673</c:v>
                </c:pt>
                <c:pt idx="2">
                  <c:v>0</c:v>
                </c:pt>
                <c:pt idx="3">
                  <c:v>0.48780487804878048</c:v>
                </c:pt>
                <c:pt idx="4">
                  <c:v>0.375</c:v>
                </c:pt>
                <c:pt idx="5">
                  <c:v>0.26666666666666666</c:v>
                </c:pt>
              </c:numCache>
            </c:numRef>
          </c:val>
          <c:extLst>
            <c:ext xmlns:c16="http://schemas.microsoft.com/office/drawing/2014/chart" uri="{C3380CC4-5D6E-409C-BE32-E72D297353CC}">
              <c16:uniqueId val="{00000002-B8B8-412F-B0AC-E885215841EE}"/>
            </c:ext>
          </c:extLst>
        </c:ser>
        <c:dLbls>
          <c:dLblPos val="outEnd"/>
          <c:showLegendKey val="0"/>
          <c:showVal val="1"/>
          <c:showCatName val="0"/>
          <c:showSerName val="0"/>
          <c:showPercent val="0"/>
          <c:showBubbleSize val="0"/>
        </c:dLbls>
        <c:gapWidth val="25"/>
        <c:axId val="596434328"/>
        <c:axId val="596435768"/>
      </c:barChart>
      <c:catAx>
        <c:axId val="59643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596435768"/>
        <c:crosses val="autoZero"/>
        <c:auto val="1"/>
        <c:lblAlgn val="ctr"/>
        <c:lblOffset val="100"/>
        <c:noMultiLvlLbl val="0"/>
      </c:catAx>
      <c:valAx>
        <c:axId val="5964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6434328"/>
        <c:crosses val="autoZero"/>
        <c:crossBetween val="between"/>
      </c:valAx>
      <c:spPr>
        <a:noFill/>
        <a:ln>
          <a:noFill/>
        </a:ln>
        <a:effectLst/>
      </c:spPr>
    </c:plotArea>
    <c:legend>
      <c:legendPos val="b"/>
      <c:layout>
        <c:manualLayout>
          <c:xMode val="edge"/>
          <c:yMode val="edge"/>
          <c:x val="0.34137941919191916"/>
          <c:y val="0.92828361111111113"/>
          <c:w val="0.3192455808080808"/>
          <c:h val="7.077861111111111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12089646464634E-2"/>
          <c:y val="8.8230310481610424E-2"/>
          <c:w val="0.89353235479797977"/>
          <c:h val="0.75360959512199177"/>
        </c:manualLayout>
      </c:layout>
      <c:barChart>
        <c:barDir val="col"/>
        <c:grouping val="clustered"/>
        <c:varyColors val="0"/>
        <c:ser>
          <c:idx val="0"/>
          <c:order val="0"/>
          <c:tx>
            <c:strRef>
              <c:f>[3]Graphiques!$A$77:$B$77</c:f>
              <c:strCache>
                <c:ptCount val="2"/>
                <c:pt idx="0">
                  <c:v>STL</c:v>
                </c:pt>
                <c:pt idx="1">
                  <c:v>ACADEMIE DE CRETEIL</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E27A-41D5-80AA-4F6561655778}"/>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27A-41D5-80AA-4F6561655778}"/>
              </c:ext>
            </c:extLst>
          </c:dPt>
          <c:dPt>
            <c:idx val="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E27A-41D5-80AA-4F6561655778}"/>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E27A-41D5-80AA-4F6561655778}"/>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E27A-41D5-80AA-4F6561655778}"/>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E27A-41D5-80AA-4F6561655778}"/>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E27A-41D5-80AA-4F6561655778}"/>
              </c:ext>
            </c:extLst>
          </c:dPt>
          <c:dPt>
            <c:idx val="7"/>
            <c:invertIfNegative val="0"/>
            <c:bubble3D val="0"/>
            <c:spPr>
              <a:solidFill>
                <a:schemeClr val="accent2">
                  <a:lumMod val="75000"/>
                </a:schemeClr>
              </a:solidFill>
              <a:ln>
                <a:noFill/>
              </a:ln>
              <a:effectLst/>
            </c:spPr>
            <c:extLst>
              <c:ext xmlns:c16="http://schemas.microsoft.com/office/drawing/2014/chart" uri="{C3380CC4-5D6E-409C-BE32-E72D297353CC}">
                <c16:uniqueId val="{0000000F-E27A-41D5-80AA-4F656165577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[3]Graphiques!$C$75:$J$76</c:f>
              <c:multiLvlStrCache>
                <c:ptCount val="8"/>
                <c:lvl>
                  <c:pt idx="0">
                    <c:v>2022</c:v>
                  </c:pt>
                  <c:pt idx="1">
                    <c:v>2023</c:v>
                  </c:pt>
                  <c:pt idx="2">
                    <c:v>2022</c:v>
                  </c:pt>
                  <c:pt idx="3">
                    <c:v>2023</c:v>
                  </c:pt>
                  <c:pt idx="4">
                    <c:v>2022</c:v>
                  </c:pt>
                  <c:pt idx="5">
                    <c:v>2023</c:v>
                  </c:pt>
                  <c:pt idx="6">
                    <c:v>2022</c:v>
                  </c:pt>
                  <c:pt idx="7">
                    <c:v>2023</c:v>
                  </c:pt>
                </c:lvl>
                <c:lvl>
                  <c:pt idx="0">
                    <c:v>Intentions d'orientation</c:v>
                  </c:pt>
                  <c:pt idx="2">
                    <c:v>Propositions provisoires</c:v>
                  </c:pt>
                  <c:pt idx="4">
                    <c:v>Demandes d'orientation</c:v>
                  </c:pt>
                  <c:pt idx="6">
                    <c:v>Décisions d'orientation</c:v>
                  </c:pt>
                </c:lvl>
              </c:multiLvlStrCache>
            </c:multiLvlStrRef>
          </c:cat>
          <c:val>
            <c:numRef>
              <c:f>[3]Graphiques!$C$77:$J$77</c:f>
              <c:numCache>
                <c:formatCode>_-* #\ ##0_-;\-* #\ ##0_-;_-* "-"??_-;_-@_-</c:formatCode>
                <c:ptCount val="8"/>
                <c:pt idx="0">
                  <c:v>202</c:v>
                </c:pt>
                <c:pt idx="1">
                  <c:v>225</c:v>
                </c:pt>
                <c:pt idx="2">
                  <c:v>421</c:v>
                </c:pt>
                <c:pt idx="3">
                  <c:v>499</c:v>
                </c:pt>
                <c:pt idx="4">
                  <c:v>263</c:v>
                </c:pt>
                <c:pt idx="5">
                  <c:v>269</c:v>
                </c:pt>
                <c:pt idx="6">
                  <c:v>320</c:v>
                </c:pt>
                <c:pt idx="7">
                  <c:v>352</c:v>
                </c:pt>
              </c:numCache>
            </c:numRef>
          </c:val>
          <c:extLst>
            <c:ext xmlns:c16="http://schemas.microsoft.com/office/drawing/2014/chart" uri="{C3380CC4-5D6E-409C-BE32-E72D297353CC}">
              <c16:uniqueId val="{00000010-E27A-41D5-80AA-4F6561655778}"/>
            </c:ext>
          </c:extLst>
        </c:ser>
        <c:dLbls>
          <c:showLegendKey val="0"/>
          <c:showVal val="0"/>
          <c:showCatName val="0"/>
          <c:showSerName val="0"/>
          <c:showPercent val="0"/>
          <c:showBubbleSize val="0"/>
        </c:dLbls>
        <c:gapWidth val="25"/>
        <c:axId val="808776320"/>
        <c:axId val="808777152"/>
      </c:barChart>
      <c:catAx>
        <c:axId val="80877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808777152"/>
        <c:crosses val="autoZero"/>
        <c:auto val="1"/>
        <c:lblAlgn val="ctr"/>
        <c:lblOffset val="100"/>
        <c:noMultiLvlLbl val="0"/>
      </c:catAx>
      <c:valAx>
        <c:axId val="808777152"/>
        <c:scaling>
          <c:orientation val="minMax"/>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877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5135732323232"/>
          <c:y val="8.9810833333333354E-2"/>
          <c:w val="0.86619870580808078"/>
          <c:h val="0.48268944444444439"/>
        </c:manualLayout>
      </c:layout>
      <c:barChart>
        <c:barDir val="col"/>
        <c:grouping val="clustered"/>
        <c:varyColors val="0"/>
        <c:ser>
          <c:idx val="0"/>
          <c:order val="0"/>
          <c:tx>
            <c:strRef>
              <c:f>Graphiques!$E$29</c:f>
              <c:strCache>
                <c:ptCount val="1"/>
                <c:pt idx="0">
                  <c:v>Demandes des familles</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4"/>
                <c:pt idx="0">
                  <c:v>ACADEMIE DE CRETEIL</c:v>
                </c:pt>
                <c:pt idx="1">
                  <c:v>SEINE-ET-MARNE</c:v>
                </c:pt>
                <c:pt idx="2">
                  <c:v>D01 - CHELLES</c:v>
                </c:pt>
                <c:pt idx="3">
                  <c:v>D02 - MITRY-MORY</c:v>
                </c:pt>
                <c:pt idx="4">
                  <c:v>D03 - MEAUX</c:v>
                </c:pt>
                <c:pt idx="5">
                  <c:v>D04 - ROISSY-EN-BRIE</c:v>
                </c:pt>
                <c:pt idx="6">
                  <c:v>D05 - LAGNY-SUR-MARNE</c:v>
                </c:pt>
                <c:pt idx="7">
                  <c:v>D06 - COULOMMIERS</c:v>
                </c:pt>
                <c:pt idx="8">
                  <c:v>D07 - MARNE-LA-VALLEE</c:v>
                </c:pt>
                <c:pt idx="9">
                  <c:v>D08 - MELUN</c:v>
                </c:pt>
                <c:pt idx="10">
                  <c:v>D09 - PROVINS</c:v>
                </c:pt>
                <c:pt idx="11">
                  <c:v>D10 - BRIE-SENART</c:v>
                </c:pt>
                <c:pt idx="12">
                  <c:v>D11 - MONTEREAU-FAULT-YONNE</c:v>
                </c:pt>
                <c:pt idx="13">
                  <c:v>D12 - FONTAINEBLEAU</c:v>
                </c:pt>
              </c:strCache>
            </c:strRef>
          </c:cat>
          <c:val>
            <c:numRef>
              <c:f>[0]!MD_1</c:f>
              <c:numCache>
                <c:formatCode>0.0%</c:formatCode>
                <c:ptCount val="14"/>
                <c:pt idx="0">
                  <c:v>7.9501123064191978E-3</c:v>
                </c:pt>
                <c:pt idx="1">
                  <c:v>9.2397471227103258E-3</c:v>
                </c:pt>
                <c:pt idx="2">
                  <c:v>4.11522633744856E-3</c:v>
                </c:pt>
                <c:pt idx="3">
                  <c:v>1.0604453870625664E-3</c:v>
                </c:pt>
                <c:pt idx="4">
                  <c:v>5.5384615384615381E-3</c:v>
                </c:pt>
                <c:pt idx="5">
                  <c:v>9.057971014492754E-3</c:v>
                </c:pt>
                <c:pt idx="6">
                  <c:v>7.6142131979695434E-3</c:v>
                </c:pt>
                <c:pt idx="7">
                  <c:v>2.7210884353741496E-2</c:v>
                </c:pt>
                <c:pt idx="8">
                  <c:v>1.7301038062283738E-2</c:v>
                </c:pt>
                <c:pt idx="9">
                  <c:v>9.852216748768473E-3</c:v>
                </c:pt>
                <c:pt idx="10">
                  <c:v>1.098901098901099E-2</c:v>
                </c:pt>
                <c:pt idx="11">
                  <c:v>2.5839793281653748E-3</c:v>
                </c:pt>
                <c:pt idx="12">
                  <c:v>8.0000000000000002E-3</c:v>
                </c:pt>
                <c:pt idx="13">
                  <c:v>1.6742770167427701E-2</c:v>
                </c:pt>
              </c:numCache>
            </c:numRef>
          </c:val>
          <c:extLst>
            <c:ext xmlns:c16="http://schemas.microsoft.com/office/drawing/2014/chart" uri="{C3380CC4-5D6E-409C-BE32-E72D297353CC}">
              <c16:uniqueId val="{00000000-9A22-4F96-B54B-4587A8855EB5}"/>
            </c:ext>
          </c:extLst>
        </c:ser>
        <c:ser>
          <c:idx val="2"/>
          <c:order val="1"/>
          <c:tx>
            <c:v> </c:v>
          </c:tx>
          <c:spPr>
            <a:noFill/>
            <a:ln>
              <a:noFill/>
            </a:ln>
          </c:spPr>
          <c:invertIfNegative val="0"/>
          <c:val>
            <c:numRef>
              <c:f>[0]!MD_3</c:f>
              <c:numCache>
                <c:formatCode>0.0%</c:formatCode>
                <c:ptCount val="14"/>
                <c:pt idx="0">
                  <c:v>4.1608876560332873E-2</c:v>
                </c:pt>
                <c:pt idx="1">
                  <c:v>0</c:v>
                </c:pt>
                <c:pt idx="2">
                  <c:v>4.1608876560332873E-2</c:v>
                </c:pt>
                <c:pt idx="3">
                  <c:v>4.1608876560332873E-2</c:v>
                </c:pt>
                <c:pt idx="4">
                  <c:v>4.1608876560332873E-2</c:v>
                </c:pt>
                <c:pt idx="5">
                  <c:v>0</c:v>
                </c:pt>
                <c:pt idx="6">
                  <c:v>4.1608876560332873E-2</c:v>
                </c:pt>
                <c:pt idx="7">
                  <c:v>0</c:v>
                </c:pt>
                <c:pt idx="8">
                  <c:v>0</c:v>
                </c:pt>
                <c:pt idx="9">
                  <c:v>0</c:v>
                </c:pt>
                <c:pt idx="10">
                  <c:v>0</c:v>
                </c:pt>
                <c:pt idx="11">
                  <c:v>4.1608876560332873E-2</c:v>
                </c:pt>
                <c:pt idx="12">
                  <c:v>4.1608876560332873E-2</c:v>
                </c:pt>
                <c:pt idx="13">
                  <c:v>0</c:v>
                </c:pt>
              </c:numCache>
            </c:numRef>
          </c:val>
          <c:extLst>
            <c:ext xmlns:c16="http://schemas.microsoft.com/office/drawing/2014/chart" uri="{C3380CC4-5D6E-409C-BE32-E72D297353CC}">
              <c16:uniqueId val="{0000000F-9A22-4F96-B54B-4587A8855EB5}"/>
            </c:ext>
          </c:extLst>
        </c:ser>
        <c:ser>
          <c:idx val="1"/>
          <c:order val="2"/>
          <c:tx>
            <c:strRef>
              <c:f>Graphiques!$H$29</c:f>
              <c:strCache>
                <c:ptCount val="1"/>
                <c:pt idx="0">
                  <c:v>Décisions d'orientation</c:v>
                </c:pt>
              </c:strCache>
            </c:strRef>
          </c:tx>
          <c:spPr>
            <a:solidFill>
              <a:schemeClr val="accent6"/>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4"/>
                <c:pt idx="0">
                  <c:v>ACADEMIE DE CRETEIL</c:v>
                </c:pt>
                <c:pt idx="1">
                  <c:v>SEINE-ET-MARNE</c:v>
                </c:pt>
                <c:pt idx="2">
                  <c:v>D01 - CHELLES</c:v>
                </c:pt>
                <c:pt idx="3">
                  <c:v>D02 - MITRY-MORY</c:v>
                </c:pt>
                <c:pt idx="4">
                  <c:v>D03 - MEAUX</c:v>
                </c:pt>
                <c:pt idx="5">
                  <c:v>D04 - ROISSY-EN-BRIE</c:v>
                </c:pt>
                <c:pt idx="6">
                  <c:v>D05 - LAGNY-SUR-MARNE</c:v>
                </c:pt>
                <c:pt idx="7">
                  <c:v>D06 - COULOMMIERS</c:v>
                </c:pt>
                <c:pt idx="8">
                  <c:v>D07 - MARNE-LA-VALLEE</c:v>
                </c:pt>
                <c:pt idx="9">
                  <c:v>D08 - MELUN</c:v>
                </c:pt>
                <c:pt idx="10">
                  <c:v>D09 - PROVINS</c:v>
                </c:pt>
                <c:pt idx="11">
                  <c:v>D10 - BRIE-SENART</c:v>
                </c:pt>
                <c:pt idx="12">
                  <c:v>D11 - MONTEREAU-FAULT-YONNE</c:v>
                </c:pt>
                <c:pt idx="13">
                  <c:v>D12 - FONTAINEBLEAU</c:v>
                </c:pt>
              </c:strCache>
            </c:strRef>
          </c:cat>
          <c:val>
            <c:numRef>
              <c:f>[0]!MD_2</c:f>
              <c:numCache>
                <c:formatCode>0.0%</c:formatCode>
                <c:ptCount val="14"/>
                <c:pt idx="0">
                  <c:v>1.0834436270737787E-2</c:v>
                </c:pt>
                <c:pt idx="1">
                  <c:v>1.0455370258359976E-2</c:v>
                </c:pt>
                <c:pt idx="2">
                  <c:v>5.341880341880342E-3</c:v>
                </c:pt>
                <c:pt idx="3">
                  <c:v>3.9164490861618795E-3</c:v>
                </c:pt>
                <c:pt idx="4">
                  <c:v>6.9708491761723704E-3</c:v>
                </c:pt>
                <c:pt idx="5">
                  <c:v>1.1121408711770158E-2</c:v>
                </c:pt>
                <c:pt idx="6">
                  <c:v>7.7386070507308681E-3</c:v>
                </c:pt>
                <c:pt idx="7">
                  <c:v>2.7739251040221916E-2</c:v>
                </c:pt>
                <c:pt idx="8">
                  <c:v>1.7584994138335287E-2</c:v>
                </c:pt>
                <c:pt idx="9">
                  <c:v>1.1615628299894404E-2</c:v>
                </c:pt>
                <c:pt idx="10">
                  <c:v>1.2500000000000001E-2</c:v>
                </c:pt>
                <c:pt idx="11">
                  <c:v>2.6212319790301442E-3</c:v>
                </c:pt>
                <c:pt idx="12">
                  <c:v>8.2644628099173556E-3</c:v>
                </c:pt>
                <c:pt idx="13">
                  <c:v>1.8533440773569703E-2</c:v>
                </c:pt>
              </c:numCache>
            </c:numRef>
          </c:val>
          <c:extLst>
            <c:ext xmlns:c16="http://schemas.microsoft.com/office/drawing/2014/chart" uri="{C3380CC4-5D6E-409C-BE32-E72D297353CC}">
              <c16:uniqueId val="{00000010-9A22-4F96-B54B-4587A8855EB5}"/>
            </c:ext>
          </c:extLst>
        </c:ser>
        <c:dLbls>
          <c:showLegendKey val="0"/>
          <c:showVal val="0"/>
          <c:showCatName val="0"/>
          <c:showSerName val="0"/>
          <c:showPercent val="0"/>
          <c:showBubbleSize val="0"/>
        </c:dLbls>
        <c:gapWidth val="25"/>
        <c:overlap val="50"/>
        <c:axId val="695694744"/>
        <c:axId val="695690064"/>
      </c:barChart>
      <c:catAx>
        <c:axId val="69569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0064"/>
        <c:crosses val="autoZero"/>
        <c:auto val="1"/>
        <c:lblAlgn val="ctr"/>
        <c:lblOffset val="100"/>
        <c:noMultiLvlLbl val="0"/>
      </c:catAx>
      <c:valAx>
        <c:axId val="695690064"/>
        <c:scaling>
          <c:orientation val="minMax"/>
          <c:max val="5.000000000000001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4744"/>
        <c:crosses val="autoZero"/>
        <c:crossBetween val="between"/>
        <c:majorUnit val="1.0000000000000002E-2"/>
      </c:valAx>
      <c:spPr>
        <a:noFill/>
        <a:ln>
          <a:noFill/>
        </a:ln>
        <a:effectLst/>
      </c:spPr>
    </c:plotArea>
    <c:legend>
      <c:legendPos val="b"/>
      <c:layout>
        <c:manualLayout>
          <c:xMode val="edge"/>
          <c:yMode val="edge"/>
          <c:x val="0.17111087019324467"/>
          <c:y val="0.94373361111111109"/>
          <c:w val="0.64981961448824332"/>
          <c:h val="5.626635802469135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5135732323232"/>
          <c:y val="8.1066944444444441E-2"/>
          <c:w val="0.86619870580808078"/>
          <c:h val="0.54518500000000003"/>
        </c:manualLayout>
      </c:layout>
      <c:barChart>
        <c:barDir val="col"/>
        <c:grouping val="clustered"/>
        <c:varyColors val="0"/>
        <c:ser>
          <c:idx val="0"/>
          <c:order val="0"/>
          <c:tx>
            <c:strRef>
              <c:f>Graphiques!$E$29</c:f>
              <c:strCache>
                <c:ptCount val="1"/>
                <c:pt idx="0">
                  <c:v>Demandes des familles</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0"/>
                <c:pt idx="0">
                  <c:v>ACADEMIE DE CRETEIL</c:v>
                </c:pt>
                <c:pt idx="1">
                  <c:v>SEINE-SAINT-DENIS</c:v>
                </c:pt>
                <c:pt idx="2">
                  <c:v>D01 - SAINT-DENIS</c:v>
                </c:pt>
                <c:pt idx="3">
                  <c:v>D02 - LA COURNEUVE</c:v>
                </c:pt>
                <c:pt idx="4">
                  <c:v>D03 - DRANCY</c:v>
                </c:pt>
                <c:pt idx="5">
                  <c:v>D04 - AULNAY-SOUS-BOIS</c:v>
                </c:pt>
                <c:pt idx="6">
                  <c:v>D05 - BOBIGNY</c:v>
                </c:pt>
                <c:pt idx="7">
                  <c:v>D06 - MONTREUIL</c:v>
                </c:pt>
                <c:pt idx="8">
                  <c:v>D07 - LE RAINCY</c:v>
                </c:pt>
                <c:pt idx="9">
                  <c:v>D08 - NOISY-LE-GRAND</c:v>
                </c:pt>
              </c:strCache>
            </c:strRef>
          </c:cat>
          <c:val>
            <c:numRef>
              <c:f>[0]!MD_1</c:f>
              <c:numCache>
                <c:formatCode>0.0%</c:formatCode>
                <c:ptCount val="10"/>
                <c:pt idx="0">
                  <c:v>7.9501123064191978E-3</c:v>
                </c:pt>
                <c:pt idx="1">
                  <c:v>5.4586931725598828E-3</c:v>
                </c:pt>
                <c:pt idx="2">
                  <c:v>7.1301247771836003E-3</c:v>
                </c:pt>
                <c:pt idx="3">
                  <c:v>8.8050314465408803E-3</c:v>
                </c:pt>
                <c:pt idx="4">
                  <c:v>9.6525096525096527E-4</c:v>
                </c:pt>
                <c:pt idx="5">
                  <c:v>8.7960417811984611E-3</c:v>
                </c:pt>
                <c:pt idx="6">
                  <c:v>5.065856129685917E-3</c:v>
                </c:pt>
                <c:pt idx="7">
                  <c:v>3.6719706242350062E-3</c:v>
                </c:pt>
                <c:pt idx="8">
                  <c:v>2.8184892897406989E-3</c:v>
                </c:pt>
                <c:pt idx="9">
                  <c:v>4.5688178183894918E-3</c:v>
                </c:pt>
              </c:numCache>
            </c:numRef>
          </c:val>
          <c:extLst>
            <c:ext xmlns:c16="http://schemas.microsoft.com/office/drawing/2014/chart" uri="{C3380CC4-5D6E-409C-BE32-E72D297353CC}">
              <c16:uniqueId val="{00000000-527A-4B41-8B19-5E881D03409F}"/>
            </c:ext>
          </c:extLst>
        </c:ser>
        <c:ser>
          <c:idx val="2"/>
          <c:order val="1"/>
          <c:tx>
            <c:v> </c:v>
          </c:tx>
          <c:spPr>
            <a:noFill/>
            <a:ln>
              <a:noFill/>
            </a:ln>
          </c:spPr>
          <c:invertIfNegative val="0"/>
          <c:val>
            <c:numRef>
              <c:f>[0]!MD_3</c:f>
              <c:numCache>
                <c:formatCode>0.0%</c:formatCode>
                <c:ptCount val="10"/>
                <c:pt idx="0">
                  <c:v>0</c:v>
                </c:pt>
                <c:pt idx="1">
                  <c:v>0</c:v>
                </c:pt>
                <c:pt idx="2">
                  <c:v>0</c:v>
                </c:pt>
                <c:pt idx="3">
                  <c:v>0</c:v>
                </c:pt>
                <c:pt idx="4">
                  <c:v>2.4767801857585137E-2</c:v>
                </c:pt>
                <c:pt idx="5">
                  <c:v>0</c:v>
                </c:pt>
                <c:pt idx="6">
                  <c:v>0</c:v>
                </c:pt>
                <c:pt idx="7">
                  <c:v>2.4767801857585137E-2</c:v>
                </c:pt>
                <c:pt idx="8">
                  <c:v>2.4767801857585137E-2</c:v>
                </c:pt>
                <c:pt idx="9">
                  <c:v>2.4767801857585137E-2</c:v>
                </c:pt>
              </c:numCache>
            </c:numRef>
          </c:val>
          <c:extLst>
            <c:ext xmlns:c16="http://schemas.microsoft.com/office/drawing/2014/chart" uri="{C3380CC4-5D6E-409C-BE32-E72D297353CC}">
              <c16:uniqueId val="{0000000B-527A-4B41-8B19-5E881D03409F}"/>
            </c:ext>
          </c:extLst>
        </c:ser>
        <c:ser>
          <c:idx val="1"/>
          <c:order val="2"/>
          <c:tx>
            <c:strRef>
              <c:f>Graphiques!$H$29</c:f>
              <c:strCache>
                <c:ptCount val="1"/>
                <c:pt idx="0">
                  <c:v>Décisions d'orientation</c:v>
                </c:pt>
              </c:strCache>
            </c:strRef>
          </c:tx>
          <c:spPr>
            <a:solidFill>
              <a:schemeClr val="accent6"/>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0"/>
                <c:pt idx="0">
                  <c:v>ACADEMIE DE CRETEIL</c:v>
                </c:pt>
                <c:pt idx="1">
                  <c:v>SEINE-SAINT-DENIS</c:v>
                </c:pt>
                <c:pt idx="2">
                  <c:v>D01 - SAINT-DENIS</c:v>
                </c:pt>
                <c:pt idx="3">
                  <c:v>D02 - LA COURNEUVE</c:v>
                </c:pt>
                <c:pt idx="4">
                  <c:v>D03 - DRANCY</c:v>
                </c:pt>
                <c:pt idx="5">
                  <c:v>D04 - AULNAY-SOUS-BOIS</c:v>
                </c:pt>
                <c:pt idx="6">
                  <c:v>D05 - BOBIGNY</c:v>
                </c:pt>
                <c:pt idx="7">
                  <c:v>D06 - MONTREUIL</c:v>
                </c:pt>
                <c:pt idx="8">
                  <c:v>D07 - LE RAINCY</c:v>
                </c:pt>
                <c:pt idx="9">
                  <c:v>D08 - NOISY-LE-GRAND</c:v>
                </c:pt>
              </c:strCache>
            </c:strRef>
          </c:cat>
          <c:val>
            <c:numRef>
              <c:f>[0]!MD_2</c:f>
              <c:numCache>
                <c:formatCode>0.0%</c:formatCode>
                <c:ptCount val="10"/>
                <c:pt idx="0">
                  <c:v>1.0834436270737787E-2</c:v>
                </c:pt>
                <c:pt idx="1">
                  <c:v>7.3541701487548055E-3</c:v>
                </c:pt>
                <c:pt idx="2">
                  <c:v>6.0350030175015086E-3</c:v>
                </c:pt>
                <c:pt idx="3">
                  <c:v>1.2162162162162163E-2</c:v>
                </c:pt>
                <c:pt idx="4">
                  <c:v>0</c:v>
                </c:pt>
                <c:pt idx="5">
                  <c:v>8.869179600886918E-3</c:v>
                </c:pt>
                <c:pt idx="6">
                  <c:v>1.6511867905056758E-2</c:v>
                </c:pt>
                <c:pt idx="7">
                  <c:v>5.1612903225806452E-3</c:v>
                </c:pt>
                <c:pt idx="8">
                  <c:v>4.5819014891179842E-3</c:v>
                </c:pt>
                <c:pt idx="9">
                  <c:v>6.940427993059572E-3</c:v>
                </c:pt>
              </c:numCache>
            </c:numRef>
          </c:val>
          <c:extLst>
            <c:ext xmlns:c16="http://schemas.microsoft.com/office/drawing/2014/chart" uri="{C3380CC4-5D6E-409C-BE32-E72D297353CC}">
              <c16:uniqueId val="{0000000C-527A-4B41-8B19-5E881D03409F}"/>
            </c:ext>
          </c:extLst>
        </c:ser>
        <c:dLbls>
          <c:showLegendKey val="0"/>
          <c:showVal val="0"/>
          <c:showCatName val="0"/>
          <c:showSerName val="0"/>
          <c:showPercent val="0"/>
          <c:showBubbleSize val="0"/>
        </c:dLbls>
        <c:gapWidth val="25"/>
        <c:overlap val="50"/>
        <c:axId val="695694744"/>
        <c:axId val="695690064"/>
      </c:barChart>
      <c:catAx>
        <c:axId val="69569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0064"/>
        <c:crosses val="autoZero"/>
        <c:auto val="1"/>
        <c:lblAlgn val="ctr"/>
        <c:lblOffset val="100"/>
        <c:noMultiLvlLbl val="0"/>
      </c:catAx>
      <c:valAx>
        <c:axId val="695690064"/>
        <c:scaling>
          <c:orientation val="minMax"/>
          <c:max val="5.000000000000001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4744"/>
        <c:crosses val="autoZero"/>
        <c:crossBetween val="between"/>
        <c:majorUnit val="1.0000000000000002E-2"/>
      </c:valAx>
      <c:spPr>
        <a:noFill/>
        <a:ln>
          <a:noFill/>
        </a:ln>
        <a:effectLst/>
      </c:spPr>
    </c:plotArea>
    <c:legend>
      <c:legendPos val="b"/>
      <c:layout>
        <c:manualLayout>
          <c:xMode val="edge"/>
          <c:yMode val="edge"/>
          <c:x val="0.19156982401844838"/>
          <c:y val="0.94373361111111109"/>
          <c:w val="0.6098516998648672"/>
          <c:h val="5.626635802469135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15135732323232"/>
          <c:y val="8.6098333333333332E-2"/>
          <c:w val="0.86619870580808078"/>
          <c:h val="0.54015361111111115"/>
        </c:manualLayout>
      </c:layout>
      <c:barChart>
        <c:barDir val="col"/>
        <c:grouping val="clustered"/>
        <c:varyColors val="0"/>
        <c:ser>
          <c:idx val="0"/>
          <c:order val="0"/>
          <c:tx>
            <c:strRef>
              <c:f>Graphiques!$E$29</c:f>
              <c:strCache>
                <c:ptCount val="1"/>
                <c:pt idx="0">
                  <c:v>Demandes des familles</c:v>
                </c:pt>
              </c:strCache>
            </c:strRef>
          </c:tx>
          <c:spPr>
            <a:solidFill>
              <a:schemeClr val="accent1"/>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2"/>
                <c:pt idx="0">
                  <c:v>ACADEMIE DE CRETEIL</c:v>
                </c:pt>
                <c:pt idx="1">
                  <c:v>VAL-DE-MARNE</c:v>
                </c:pt>
                <c:pt idx="2">
                  <c:v>D01 - VINCENNES</c:v>
                </c:pt>
                <c:pt idx="3">
                  <c:v>D02 - CHAMPIGNY</c:v>
                </c:pt>
                <c:pt idx="4">
                  <c:v>D03 - SAINT-MAUR</c:v>
                </c:pt>
                <c:pt idx="5">
                  <c:v>D04 - CRETEIL</c:v>
                </c:pt>
                <c:pt idx="6">
                  <c:v>D05 - MAISONS-ALFORT</c:v>
                </c:pt>
                <c:pt idx="7">
                  <c:v>D06 - IVRY</c:v>
                </c:pt>
                <c:pt idx="8">
                  <c:v>D07 - VILLEJUIF</c:v>
                </c:pt>
                <c:pt idx="9">
                  <c:v>D08 - L'HAY-LES-ROSES</c:v>
                </c:pt>
                <c:pt idx="10">
                  <c:v>D09 - VILLENEUVE-LE-ROI</c:v>
                </c:pt>
                <c:pt idx="11">
                  <c:v>D10 - LIMEIL-BREVANNES</c:v>
                </c:pt>
              </c:strCache>
            </c:strRef>
          </c:cat>
          <c:val>
            <c:numRef>
              <c:f>[0]!MD_1</c:f>
              <c:numCache>
                <c:formatCode>0.0%</c:formatCode>
                <c:ptCount val="12"/>
                <c:pt idx="0">
                  <c:v>7.9501123064191978E-3</c:v>
                </c:pt>
                <c:pt idx="1">
                  <c:v>9.5403295750216832E-3</c:v>
                </c:pt>
                <c:pt idx="2">
                  <c:v>1.5105740181268882E-3</c:v>
                </c:pt>
                <c:pt idx="3">
                  <c:v>1.0387157695939566E-2</c:v>
                </c:pt>
                <c:pt idx="4">
                  <c:v>2.4051803885291396E-2</c:v>
                </c:pt>
                <c:pt idx="5">
                  <c:v>9.0909090909090905E-3</c:v>
                </c:pt>
                <c:pt idx="6">
                  <c:v>9.5808383233532933E-3</c:v>
                </c:pt>
                <c:pt idx="7">
                  <c:v>4.178272980501393E-3</c:v>
                </c:pt>
                <c:pt idx="8">
                  <c:v>1.2886597938144329E-2</c:v>
                </c:pt>
                <c:pt idx="9">
                  <c:v>9.9304865938430985E-3</c:v>
                </c:pt>
                <c:pt idx="10">
                  <c:v>4.8721071863580996E-3</c:v>
                </c:pt>
                <c:pt idx="11">
                  <c:v>9.9009900990099011E-3</c:v>
                </c:pt>
              </c:numCache>
            </c:numRef>
          </c:val>
          <c:extLst>
            <c:ext xmlns:c16="http://schemas.microsoft.com/office/drawing/2014/chart" uri="{C3380CC4-5D6E-409C-BE32-E72D297353CC}">
              <c16:uniqueId val="{00000000-4F52-4673-AEC8-B12686892CA1}"/>
            </c:ext>
          </c:extLst>
        </c:ser>
        <c:ser>
          <c:idx val="2"/>
          <c:order val="1"/>
          <c:tx>
            <c:v> </c:v>
          </c:tx>
          <c:spPr>
            <a:noFill/>
            <a:ln>
              <a:noFill/>
            </a:ln>
          </c:spPr>
          <c:invertIfNegative val="0"/>
          <c:val>
            <c:numRef>
              <c:f>[0]!MD_3</c:f>
              <c:numCache>
                <c:formatCode>0.0%</c:formatCode>
                <c:ptCount val="12"/>
                <c:pt idx="0">
                  <c:v>6.2907735321528421E-2</c:v>
                </c:pt>
                <c:pt idx="1">
                  <c:v>6.2907735321528421E-2</c:v>
                </c:pt>
                <c:pt idx="2">
                  <c:v>6.2907735321528421E-2</c:v>
                </c:pt>
                <c:pt idx="3">
                  <c:v>6.2907735321528421E-2</c:v>
                </c:pt>
                <c:pt idx="4">
                  <c:v>0</c:v>
                </c:pt>
                <c:pt idx="5">
                  <c:v>6.2907735321528421E-2</c:v>
                </c:pt>
                <c:pt idx="6">
                  <c:v>6.2907735321528421E-2</c:v>
                </c:pt>
                <c:pt idx="7">
                  <c:v>6.2907735321528421E-2</c:v>
                </c:pt>
                <c:pt idx="8">
                  <c:v>0</c:v>
                </c:pt>
                <c:pt idx="9">
                  <c:v>6.2907735321528421E-2</c:v>
                </c:pt>
                <c:pt idx="10">
                  <c:v>6.2907735321528421E-2</c:v>
                </c:pt>
                <c:pt idx="11">
                  <c:v>6.2907735321528421E-2</c:v>
                </c:pt>
              </c:numCache>
            </c:numRef>
          </c:val>
          <c:extLst>
            <c:ext xmlns:c16="http://schemas.microsoft.com/office/drawing/2014/chart" uri="{C3380CC4-5D6E-409C-BE32-E72D297353CC}">
              <c16:uniqueId val="{0000000D-4F52-4673-AEC8-B12686892CA1}"/>
            </c:ext>
          </c:extLst>
        </c:ser>
        <c:ser>
          <c:idx val="1"/>
          <c:order val="2"/>
          <c:tx>
            <c:strRef>
              <c:f>Graphiques!$H$29</c:f>
              <c:strCache>
                <c:ptCount val="1"/>
                <c:pt idx="0">
                  <c:v>Décisions d'orientation</c:v>
                </c:pt>
              </c:strCache>
            </c:strRef>
          </c:tx>
          <c:spPr>
            <a:solidFill>
              <a:schemeClr val="accent6"/>
            </a:solidFill>
            <a:ln>
              <a:noFill/>
            </a:ln>
            <a:effectLst/>
          </c:spPr>
          <c:invertIfNegative val="0"/>
          <c:dLbls>
            <c:numFmt formatCode="0.0%;;" sourceLinked="0"/>
            <c:spPr>
              <a:noFill/>
              <a:ln>
                <a:noFill/>
              </a:ln>
              <a:effectLst/>
            </c:spPr>
            <c:txPr>
              <a:bodyPr rot="-5400000" spcFirstLastPara="1" vertOverflow="ellipsis" vert="horz" wrap="square" lIns="0" tIns="0" rIns="0" bIns="0" anchor="ctr" anchorCtr="1">
                <a:spAutoFit/>
              </a:bodyPr>
              <a:lstStyle/>
              <a:p>
                <a:pPr>
                  <a:defRPr sz="800" b="0"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Graphiques!$D$34:$D$47</c:f>
              <c:strCache>
                <c:ptCount val="12"/>
                <c:pt idx="0">
                  <c:v>ACADEMIE DE CRETEIL</c:v>
                </c:pt>
                <c:pt idx="1">
                  <c:v>VAL-DE-MARNE</c:v>
                </c:pt>
                <c:pt idx="2">
                  <c:v>D01 - VINCENNES</c:v>
                </c:pt>
                <c:pt idx="3">
                  <c:v>D02 - CHAMPIGNY</c:v>
                </c:pt>
                <c:pt idx="4">
                  <c:v>D03 - SAINT-MAUR</c:v>
                </c:pt>
                <c:pt idx="5">
                  <c:v>D04 - CRETEIL</c:v>
                </c:pt>
                <c:pt idx="6">
                  <c:v>D05 - MAISONS-ALFORT</c:v>
                </c:pt>
                <c:pt idx="7">
                  <c:v>D06 - IVRY</c:v>
                </c:pt>
                <c:pt idx="8">
                  <c:v>D07 - VILLEJUIF</c:v>
                </c:pt>
                <c:pt idx="9">
                  <c:v>D08 - L'HAY-LES-ROSES</c:v>
                </c:pt>
                <c:pt idx="10">
                  <c:v>D09 - VILLENEUVE-LE-ROI</c:v>
                </c:pt>
                <c:pt idx="11">
                  <c:v>D10 - LIMEIL-BREVANNES</c:v>
                </c:pt>
              </c:strCache>
            </c:strRef>
          </c:cat>
          <c:val>
            <c:numRef>
              <c:f>[0]!MD_2</c:f>
              <c:numCache>
                <c:formatCode>0.0%</c:formatCode>
                <c:ptCount val="12"/>
                <c:pt idx="0">
                  <c:v>1.0834436270737787E-2</c:v>
                </c:pt>
                <c:pt idx="1">
                  <c:v>1.5977653631284915E-2</c:v>
                </c:pt>
                <c:pt idx="2">
                  <c:v>3.1201248049921998E-3</c:v>
                </c:pt>
                <c:pt idx="3">
                  <c:v>1.7191977077363897E-2</c:v>
                </c:pt>
                <c:pt idx="4">
                  <c:v>4.1938490214352281E-2</c:v>
                </c:pt>
                <c:pt idx="5">
                  <c:v>1.1795543905635648E-2</c:v>
                </c:pt>
                <c:pt idx="6">
                  <c:v>1.2269938650306749E-2</c:v>
                </c:pt>
                <c:pt idx="7">
                  <c:v>8.6206896551724137E-3</c:v>
                </c:pt>
                <c:pt idx="8">
                  <c:v>1.3157894736842105E-2</c:v>
                </c:pt>
                <c:pt idx="9">
                  <c:v>1.7085427135678392E-2</c:v>
                </c:pt>
                <c:pt idx="10">
                  <c:v>7.462686567164179E-3</c:v>
                </c:pt>
                <c:pt idx="11">
                  <c:v>2.1004566210045664E-2</c:v>
                </c:pt>
              </c:numCache>
            </c:numRef>
          </c:val>
          <c:extLst>
            <c:ext xmlns:c16="http://schemas.microsoft.com/office/drawing/2014/chart" uri="{C3380CC4-5D6E-409C-BE32-E72D297353CC}">
              <c16:uniqueId val="{0000000E-4F52-4673-AEC8-B12686892CA1}"/>
            </c:ext>
          </c:extLst>
        </c:ser>
        <c:dLbls>
          <c:showLegendKey val="0"/>
          <c:showVal val="0"/>
          <c:showCatName val="0"/>
          <c:showSerName val="0"/>
          <c:showPercent val="0"/>
          <c:showBubbleSize val="0"/>
        </c:dLbls>
        <c:gapWidth val="25"/>
        <c:overlap val="50"/>
        <c:axId val="695694744"/>
        <c:axId val="695690064"/>
      </c:barChart>
      <c:catAx>
        <c:axId val="69569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0064"/>
        <c:crosses val="autoZero"/>
        <c:auto val="1"/>
        <c:lblAlgn val="ctr"/>
        <c:lblOffset val="100"/>
        <c:noMultiLvlLbl val="0"/>
      </c:catAx>
      <c:valAx>
        <c:axId val="695690064"/>
        <c:scaling>
          <c:orientation val="minMax"/>
          <c:max val="5.000000000000001E-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695694744"/>
        <c:crosses val="autoZero"/>
        <c:crossBetween val="between"/>
      </c:valAx>
      <c:spPr>
        <a:noFill/>
        <a:ln>
          <a:noFill/>
        </a:ln>
        <a:effectLst/>
      </c:spPr>
    </c:plotArea>
    <c:legend>
      <c:legendPos val="b"/>
      <c:layout>
        <c:manualLayout>
          <c:xMode val="edge"/>
          <c:yMode val="edge"/>
          <c:x val="0.20412998069116273"/>
          <c:y val="0.94373361111111109"/>
          <c:w val="0.58952123447972715"/>
          <c:h val="5.626635802469135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dirty="0"/>
          </a:p>
          <a:p>
            <a:pPr>
              <a:defRPr/>
            </a:pP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9247594050743664E-2"/>
          <c:y val="0.17922439810297491"/>
          <c:w val="0.89019685039370078"/>
          <c:h val="0.61498432487605714"/>
        </c:manualLayout>
      </c:layout>
      <c:barChart>
        <c:barDir val="col"/>
        <c:grouping val="clustered"/>
        <c:varyColors val="0"/>
        <c:ser>
          <c:idx val="1"/>
          <c:order val="1"/>
          <c:tx>
            <c:strRef>
              <c:f>EvolutionvoeuxSTL!$B$3</c:f>
              <c:strCache>
                <c:ptCount val="1"/>
                <c:pt idx="0">
                  <c:v>2021</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EvolutionvoeuxSTL!$C$1:$G$1</c:f>
              <c:strCache>
                <c:ptCount val="5"/>
                <c:pt idx="0">
                  <c:v>Candidats </c:v>
                </c:pt>
                <c:pt idx="1">
                  <c:v>Affectés V1</c:v>
                </c:pt>
                <c:pt idx="2">
                  <c:v>Affectés tous vœux</c:v>
                </c:pt>
                <c:pt idx="3">
                  <c:v>Taux Affectés V1 %</c:v>
                </c:pt>
                <c:pt idx="4">
                  <c:v>Taux Affectés tous vœux</c:v>
                </c:pt>
              </c:strCache>
            </c:strRef>
          </c:cat>
          <c:val>
            <c:numRef>
              <c:f>EvolutionvoeuxSTL!$C$3:$G$3</c:f>
              <c:numCache>
                <c:formatCode>General</c:formatCode>
                <c:ptCount val="5"/>
                <c:pt idx="0">
                  <c:v>377</c:v>
                </c:pt>
                <c:pt idx="1">
                  <c:v>328</c:v>
                </c:pt>
                <c:pt idx="2">
                  <c:v>369</c:v>
                </c:pt>
                <c:pt idx="3" formatCode="#\ ##0.0_ ;\-#\ ##0.0\ ">
                  <c:v>87</c:v>
                </c:pt>
                <c:pt idx="4" formatCode="#\ ##0.0_ ;\-#\ ##0.0\ ">
                  <c:v>97.9</c:v>
                </c:pt>
              </c:numCache>
            </c:numRef>
          </c:val>
          <c:extLst>
            <c:ext xmlns:c16="http://schemas.microsoft.com/office/drawing/2014/chart" uri="{C3380CC4-5D6E-409C-BE32-E72D297353CC}">
              <c16:uniqueId val="{00000000-8D62-4C20-B58D-C776C36C18C9}"/>
            </c:ext>
          </c:extLst>
        </c:ser>
        <c:ser>
          <c:idx val="2"/>
          <c:order val="2"/>
          <c:tx>
            <c:strRef>
              <c:f>EvolutionvoeuxSTL!$B$4</c:f>
              <c:strCache>
                <c:ptCount val="1"/>
                <c:pt idx="0">
                  <c:v>2022</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EvolutionvoeuxSTL!$C$1:$G$1</c:f>
              <c:strCache>
                <c:ptCount val="5"/>
                <c:pt idx="0">
                  <c:v>Candidats </c:v>
                </c:pt>
                <c:pt idx="1">
                  <c:v>Affectés V1</c:v>
                </c:pt>
                <c:pt idx="2">
                  <c:v>Affectés tous vœux</c:v>
                </c:pt>
                <c:pt idx="3">
                  <c:v>Taux Affectés V1 %</c:v>
                </c:pt>
                <c:pt idx="4">
                  <c:v>Taux Affectés tous vœux</c:v>
                </c:pt>
              </c:strCache>
            </c:strRef>
          </c:cat>
          <c:val>
            <c:numRef>
              <c:f>EvolutionvoeuxSTL!$C$4:$G$4</c:f>
              <c:numCache>
                <c:formatCode>General</c:formatCode>
                <c:ptCount val="5"/>
                <c:pt idx="0">
                  <c:v>368</c:v>
                </c:pt>
                <c:pt idx="1">
                  <c:v>335</c:v>
                </c:pt>
                <c:pt idx="2">
                  <c:v>362</c:v>
                </c:pt>
                <c:pt idx="3" formatCode="#\ ##0.0_ ;\-#\ ##0.0\ ">
                  <c:v>91</c:v>
                </c:pt>
                <c:pt idx="4" formatCode="#\ ##0.0_ ;\-#\ ##0.0\ ">
                  <c:v>98.4</c:v>
                </c:pt>
              </c:numCache>
            </c:numRef>
          </c:val>
          <c:extLst>
            <c:ext xmlns:c16="http://schemas.microsoft.com/office/drawing/2014/chart" uri="{C3380CC4-5D6E-409C-BE32-E72D297353CC}">
              <c16:uniqueId val="{00000001-8D62-4C20-B58D-C776C36C18C9}"/>
            </c:ext>
          </c:extLst>
        </c:ser>
        <c:ser>
          <c:idx val="3"/>
          <c:order val="3"/>
          <c:tx>
            <c:strRef>
              <c:f>EvolutionvoeuxSTL!$B$5</c:f>
              <c:strCache>
                <c:ptCount val="1"/>
                <c:pt idx="0">
                  <c:v>2023</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EvolutionvoeuxSTL!$C$1:$G$1</c:f>
              <c:strCache>
                <c:ptCount val="5"/>
                <c:pt idx="0">
                  <c:v>Candidats </c:v>
                </c:pt>
                <c:pt idx="1">
                  <c:v>Affectés V1</c:v>
                </c:pt>
                <c:pt idx="2">
                  <c:v>Affectés tous vœux</c:v>
                </c:pt>
                <c:pt idx="3">
                  <c:v>Taux Affectés V1 %</c:v>
                </c:pt>
                <c:pt idx="4">
                  <c:v>Taux Affectés tous vœux</c:v>
                </c:pt>
              </c:strCache>
            </c:strRef>
          </c:cat>
          <c:val>
            <c:numRef>
              <c:f>EvolutionvoeuxSTL!$C$5:$G$5</c:f>
              <c:numCache>
                <c:formatCode>General</c:formatCode>
                <c:ptCount val="5"/>
                <c:pt idx="0">
                  <c:v>359</c:v>
                </c:pt>
                <c:pt idx="1">
                  <c:v>322</c:v>
                </c:pt>
                <c:pt idx="2">
                  <c:v>350</c:v>
                </c:pt>
                <c:pt idx="3" formatCode="#\ ##0.0_ ;\-#\ ##0.0\ ">
                  <c:v>89.7</c:v>
                </c:pt>
                <c:pt idx="4" formatCode="#\ ##0.0_ ;\-#\ ##0.0\ ">
                  <c:v>97.5</c:v>
                </c:pt>
              </c:numCache>
            </c:numRef>
          </c:val>
          <c:extLst>
            <c:ext xmlns:c16="http://schemas.microsoft.com/office/drawing/2014/chart" uri="{C3380CC4-5D6E-409C-BE32-E72D297353CC}">
              <c16:uniqueId val="{00000002-8D62-4C20-B58D-C776C36C18C9}"/>
            </c:ext>
          </c:extLst>
        </c:ser>
        <c:dLbls>
          <c:dLblPos val="outEnd"/>
          <c:showLegendKey val="0"/>
          <c:showVal val="1"/>
          <c:showCatName val="0"/>
          <c:showSerName val="0"/>
          <c:showPercent val="0"/>
          <c:showBubbleSize val="0"/>
        </c:dLbls>
        <c:gapWidth val="219"/>
        <c:overlap val="-27"/>
        <c:axId val="237042208"/>
        <c:axId val="237040128"/>
        <c:extLst>
          <c:ext xmlns:c15="http://schemas.microsoft.com/office/drawing/2012/chart" uri="{02D57815-91ED-43cb-92C2-25804820EDAC}">
            <c15:filteredBarSeries>
              <c15:ser>
                <c:idx val="0"/>
                <c:order val="0"/>
                <c:tx>
                  <c:strRef>
                    <c:extLst>
                      <c:ext uri="{02D57815-91ED-43cb-92C2-25804820EDAC}">
                        <c15:formulaRef>
                          <c15:sqref>EvolutionvoeuxSTL!$B$2</c15:sqref>
                        </c15:formulaRef>
                      </c:ext>
                    </c:extLst>
                    <c:strCache>
                      <c:ptCount val="1"/>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EvolutionvoeuxSTL!$C$1:$G$1</c15:sqref>
                        </c15:formulaRef>
                      </c:ext>
                    </c:extLst>
                    <c:strCache>
                      <c:ptCount val="5"/>
                      <c:pt idx="0">
                        <c:v>Candidats </c:v>
                      </c:pt>
                      <c:pt idx="1">
                        <c:v>Affectés V1</c:v>
                      </c:pt>
                      <c:pt idx="2">
                        <c:v>Affectés tous vœux</c:v>
                      </c:pt>
                      <c:pt idx="3">
                        <c:v>Taux Affectés V1 %</c:v>
                      </c:pt>
                      <c:pt idx="4">
                        <c:v>Taux Affectés tous vœux</c:v>
                      </c:pt>
                    </c:strCache>
                  </c:strRef>
                </c:cat>
                <c:val>
                  <c:numRef>
                    <c:extLst>
                      <c:ext uri="{02D57815-91ED-43cb-92C2-25804820EDAC}">
                        <c15:formulaRef>
                          <c15:sqref>EvolutionvoeuxSTL!$C$2:$G$2</c15:sqref>
                        </c15:formulaRef>
                      </c:ext>
                    </c:extLst>
                    <c:numCache>
                      <c:formatCode>General</c:formatCode>
                      <c:ptCount val="5"/>
                    </c:numCache>
                  </c:numRef>
                </c:val>
                <c:extLst>
                  <c:ext xmlns:c16="http://schemas.microsoft.com/office/drawing/2014/chart" uri="{C3380CC4-5D6E-409C-BE32-E72D297353CC}">
                    <c16:uniqueId val="{00000003-8D62-4C20-B58D-C776C36C18C9}"/>
                  </c:ext>
                </c:extLst>
              </c15:ser>
            </c15:filteredBarSeries>
          </c:ext>
        </c:extLst>
      </c:barChart>
      <c:catAx>
        <c:axId val="23704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7040128"/>
        <c:crosses val="autoZero"/>
        <c:auto val="1"/>
        <c:lblAlgn val="ctr"/>
        <c:lblOffset val="100"/>
        <c:noMultiLvlLbl val="0"/>
      </c:catAx>
      <c:valAx>
        <c:axId val="23704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7042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[2023-2022-2021_STL_Veux_et_taux_de_proposition.xlsx]TCD Dom!Tableau croisé dynamique3</c:name>
    <c:fmtId val="9"/>
  </c:pivotSource>
  <c:chart>
    <c:autoTitleDeleted val="0"/>
    <c:pivotFmts>
      <c:pivotFmt>
        <c:idx val="0"/>
        <c:spPr>
          <a:solidFill>
            <a:schemeClr val="accent6">
              <a:lumMod val="40000"/>
              <a:lumOff val="6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lumMod val="60000"/>
              <a:lumOff val="40000"/>
            </a:schemeClr>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3558A2">
              <a:lumMod val="40000"/>
              <a:lumOff val="6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3558A2">
              <a:lumMod val="60000"/>
              <a:lumOff val="4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3558A2"/>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3558A2">
              <a:lumMod val="40000"/>
              <a:lumOff val="6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3558A2">
              <a:lumMod val="60000"/>
              <a:lumOff val="4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3558A2"/>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3558A2">
              <a:lumMod val="40000"/>
              <a:lumOff val="6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3558A2">
              <a:lumMod val="60000"/>
              <a:lumOff val="40000"/>
            </a:srgbClr>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3558A2"/>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5654987373737372E-2"/>
          <c:y val="0.10583333333333333"/>
          <c:w val="0.87825718758895521"/>
          <c:h val="0.59903061834708771"/>
        </c:manualLayout>
      </c:layout>
      <c:barChart>
        <c:barDir val="col"/>
        <c:grouping val="clustered"/>
        <c:varyColors val="0"/>
        <c:ser>
          <c:idx val="0"/>
          <c:order val="0"/>
          <c:tx>
            <c:strRef>
              <c:f>'TCD Dom'!$B$3:$B$4</c:f>
              <c:strCache>
                <c:ptCount val="1"/>
                <c:pt idx="0">
                  <c:v>2021</c:v>
                </c:pt>
              </c:strCache>
            </c:strRef>
          </c:tx>
          <c:spPr>
            <a:solidFill>
              <a:srgbClr val="3558A2">
                <a:lumMod val="40000"/>
                <a:lumOff val="6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Dom'!$A$5:$A$26</c:f>
              <c:multiLvlStrCache>
                <c:ptCount val="14"/>
                <c:lvl>
                  <c:pt idx="0">
                    <c:v>BBB</c:v>
                  </c:pt>
                  <c:pt idx="1">
                    <c:v>SPCL</c:v>
                  </c:pt>
                  <c:pt idx="2">
                    <c:v>BBB</c:v>
                  </c:pt>
                  <c:pt idx="3">
                    <c:v>SPCL</c:v>
                  </c:pt>
                  <c:pt idx="4">
                    <c:v>BBB</c:v>
                  </c:pt>
                  <c:pt idx="5">
                    <c:v>SPCL</c:v>
                  </c:pt>
                  <c:pt idx="6">
                    <c:v>BBB</c:v>
                  </c:pt>
                  <c:pt idx="7">
                    <c:v>SPCL</c:v>
                  </c:pt>
                  <c:pt idx="8">
                    <c:v>BBB</c:v>
                  </c:pt>
                  <c:pt idx="9">
                    <c:v>SPCL</c:v>
                  </c:pt>
                  <c:pt idx="10">
                    <c:v>BBB</c:v>
                  </c:pt>
                  <c:pt idx="11">
                    <c:v>SPCL</c:v>
                  </c:pt>
                  <c:pt idx="12">
                    <c:v>BBB</c:v>
                  </c:pt>
                  <c:pt idx="13">
                    <c:v>SPCL</c:v>
                  </c:pt>
                </c:lvl>
                <c:lvl>
                  <c:pt idx="0">
                    <c:v>BUT
Production</c:v>
                  </c:pt>
                  <c:pt idx="2">
                    <c:v>BTS
Production</c:v>
                  </c:pt>
                  <c:pt idx="4">
                    <c:v>BTS
Services</c:v>
                  </c:pt>
                  <c:pt idx="6">
                    <c:v>Licence
Sciences Techno Santé</c:v>
                  </c:pt>
                  <c:pt idx="8">
                    <c:v>D.E secteur sanitaire</c:v>
                  </c:pt>
                  <c:pt idx="10">
                    <c:v>CPGE
scientifique</c:v>
                  </c:pt>
                  <c:pt idx="12">
                    <c:v>Licence
SHS</c:v>
                  </c:pt>
                </c:lvl>
              </c:multiLvlStrCache>
            </c:multiLvlStrRef>
          </c:cat>
          <c:val>
            <c:numRef>
              <c:f>'TCD Dom'!$B$5:$B$26</c:f>
              <c:numCache>
                <c:formatCode>General</c:formatCode>
                <c:ptCount val="14"/>
                <c:pt idx="0">
                  <c:v>150</c:v>
                </c:pt>
                <c:pt idx="1">
                  <c:v>103</c:v>
                </c:pt>
                <c:pt idx="2">
                  <c:v>154</c:v>
                </c:pt>
                <c:pt idx="3">
                  <c:v>116</c:v>
                </c:pt>
                <c:pt idx="4">
                  <c:v>139</c:v>
                </c:pt>
                <c:pt idx="5">
                  <c:v>78</c:v>
                </c:pt>
                <c:pt idx="6">
                  <c:v>133</c:v>
                </c:pt>
                <c:pt idx="7">
                  <c:v>96</c:v>
                </c:pt>
                <c:pt idx="8">
                  <c:v>54</c:v>
                </c:pt>
                <c:pt idx="9">
                  <c:v>29</c:v>
                </c:pt>
                <c:pt idx="10">
                  <c:v>29</c:v>
                </c:pt>
                <c:pt idx="11">
                  <c:v>25</c:v>
                </c:pt>
                <c:pt idx="12">
                  <c:v>31</c:v>
                </c:pt>
                <c:pt idx="13">
                  <c:v>15</c:v>
                </c:pt>
              </c:numCache>
            </c:numRef>
          </c:val>
          <c:extLst>
            <c:ext xmlns:c16="http://schemas.microsoft.com/office/drawing/2014/chart" uri="{C3380CC4-5D6E-409C-BE32-E72D297353CC}">
              <c16:uniqueId val="{00000000-594B-4147-A95D-43F90D06F5FC}"/>
            </c:ext>
          </c:extLst>
        </c:ser>
        <c:ser>
          <c:idx val="1"/>
          <c:order val="1"/>
          <c:tx>
            <c:strRef>
              <c:f>'TCD Dom'!$C$3:$C$4</c:f>
              <c:strCache>
                <c:ptCount val="1"/>
                <c:pt idx="0">
                  <c:v>2022</c:v>
                </c:pt>
              </c:strCache>
            </c:strRef>
          </c:tx>
          <c:spPr>
            <a:solidFill>
              <a:srgbClr val="3558A2">
                <a:lumMod val="60000"/>
                <a:lumOff val="4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Dom'!$A$5:$A$26</c:f>
              <c:multiLvlStrCache>
                <c:ptCount val="14"/>
                <c:lvl>
                  <c:pt idx="0">
                    <c:v>BBB</c:v>
                  </c:pt>
                  <c:pt idx="1">
                    <c:v>SPCL</c:v>
                  </c:pt>
                  <c:pt idx="2">
                    <c:v>BBB</c:v>
                  </c:pt>
                  <c:pt idx="3">
                    <c:v>SPCL</c:v>
                  </c:pt>
                  <c:pt idx="4">
                    <c:v>BBB</c:v>
                  </c:pt>
                  <c:pt idx="5">
                    <c:v>SPCL</c:v>
                  </c:pt>
                  <c:pt idx="6">
                    <c:v>BBB</c:v>
                  </c:pt>
                  <c:pt idx="7">
                    <c:v>SPCL</c:v>
                  </c:pt>
                  <c:pt idx="8">
                    <c:v>BBB</c:v>
                  </c:pt>
                  <c:pt idx="9">
                    <c:v>SPCL</c:v>
                  </c:pt>
                  <c:pt idx="10">
                    <c:v>BBB</c:v>
                  </c:pt>
                  <c:pt idx="11">
                    <c:v>SPCL</c:v>
                  </c:pt>
                  <c:pt idx="12">
                    <c:v>BBB</c:v>
                  </c:pt>
                  <c:pt idx="13">
                    <c:v>SPCL</c:v>
                  </c:pt>
                </c:lvl>
                <c:lvl>
                  <c:pt idx="0">
                    <c:v>BUT
Production</c:v>
                  </c:pt>
                  <c:pt idx="2">
                    <c:v>BTS
Production</c:v>
                  </c:pt>
                  <c:pt idx="4">
                    <c:v>BTS
Services</c:v>
                  </c:pt>
                  <c:pt idx="6">
                    <c:v>Licence
Sciences Techno Santé</c:v>
                  </c:pt>
                  <c:pt idx="8">
                    <c:v>D.E secteur sanitaire</c:v>
                  </c:pt>
                  <c:pt idx="10">
                    <c:v>CPGE
scientifique</c:v>
                  </c:pt>
                  <c:pt idx="12">
                    <c:v>Licence
SHS</c:v>
                  </c:pt>
                </c:lvl>
              </c:multiLvlStrCache>
            </c:multiLvlStrRef>
          </c:cat>
          <c:val>
            <c:numRef>
              <c:f>'TCD Dom'!$C$5:$C$26</c:f>
              <c:numCache>
                <c:formatCode>General</c:formatCode>
                <c:ptCount val="14"/>
                <c:pt idx="0">
                  <c:v>162</c:v>
                </c:pt>
                <c:pt idx="1">
                  <c:v>90</c:v>
                </c:pt>
                <c:pt idx="2">
                  <c:v>168</c:v>
                </c:pt>
                <c:pt idx="3">
                  <c:v>101</c:v>
                </c:pt>
                <c:pt idx="4">
                  <c:v>155</c:v>
                </c:pt>
                <c:pt idx="5">
                  <c:v>68</c:v>
                </c:pt>
                <c:pt idx="6">
                  <c:v>123</c:v>
                </c:pt>
                <c:pt idx="7">
                  <c:v>91</c:v>
                </c:pt>
                <c:pt idx="8">
                  <c:v>66</c:v>
                </c:pt>
                <c:pt idx="9">
                  <c:v>19</c:v>
                </c:pt>
                <c:pt idx="10">
                  <c:v>28</c:v>
                </c:pt>
                <c:pt idx="11">
                  <c:v>27</c:v>
                </c:pt>
                <c:pt idx="12">
                  <c:v>39</c:v>
                </c:pt>
                <c:pt idx="13">
                  <c:v>21</c:v>
                </c:pt>
              </c:numCache>
            </c:numRef>
          </c:val>
          <c:extLst>
            <c:ext xmlns:c16="http://schemas.microsoft.com/office/drawing/2014/chart" uri="{C3380CC4-5D6E-409C-BE32-E72D297353CC}">
              <c16:uniqueId val="{00000001-594B-4147-A95D-43F90D06F5FC}"/>
            </c:ext>
          </c:extLst>
        </c:ser>
        <c:ser>
          <c:idx val="2"/>
          <c:order val="2"/>
          <c:tx>
            <c:strRef>
              <c:f>'TCD Dom'!$D$3:$D$4</c:f>
              <c:strCache>
                <c:ptCount val="1"/>
                <c:pt idx="0">
                  <c:v>2023</c:v>
                </c:pt>
              </c:strCache>
            </c:strRef>
          </c:tx>
          <c:spPr>
            <a:solidFill>
              <a:srgbClr val="3558A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'TCD Dom'!$A$5:$A$26</c:f>
              <c:multiLvlStrCache>
                <c:ptCount val="14"/>
                <c:lvl>
                  <c:pt idx="0">
                    <c:v>BBB</c:v>
                  </c:pt>
                  <c:pt idx="1">
                    <c:v>SPCL</c:v>
                  </c:pt>
                  <c:pt idx="2">
                    <c:v>BBB</c:v>
                  </c:pt>
                  <c:pt idx="3">
                    <c:v>SPCL</c:v>
                  </c:pt>
                  <c:pt idx="4">
                    <c:v>BBB</c:v>
                  </c:pt>
                  <c:pt idx="5">
                    <c:v>SPCL</c:v>
                  </c:pt>
                  <c:pt idx="6">
                    <c:v>BBB</c:v>
                  </c:pt>
                  <c:pt idx="7">
                    <c:v>SPCL</c:v>
                  </c:pt>
                  <c:pt idx="8">
                    <c:v>BBB</c:v>
                  </c:pt>
                  <c:pt idx="9">
                    <c:v>SPCL</c:v>
                  </c:pt>
                  <c:pt idx="10">
                    <c:v>BBB</c:v>
                  </c:pt>
                  <c:pt idx="11">
                    <c:v>SPCL</c:v>
                  </c:pt>
                  <c:pt idx="12">
                    <c:v>BBB</c:v>
                  </c:pt>
                  <c:pt idx="13">
                    <c:v>SPCL</c:v>
                  </c:pt>
                </c:lvl>
                <c:lvl>
                  <c:pt idx="0">
                    <c:v>BUT
Production</c:v>
                  </c:pt>
                  <c:pt idx="2">
                    <c:v>BTS
Production</c:v>
                  </c:pt>
                  <c:pt idx="4">
                    <c:v>BTS
Services</c:v>
                  </c:pt>
                  <c:pt idx="6">
                    <c:v>Licence
Sciences Techno Santé</c:v>
                  </c:pt>
                  <c:pt idx="8">
                    <c:v>D.E secteur sanitaire</c:v>
                  </c:pt>
                  <c:pt idx="10">
                    <c:v>CPGE
scientifique</c:v>
                  </c:pt>
                  <c:pt idx="12">
                    <c:v>Licence
SHS</c:v>
                  </c:pt>
                </c:lvl>
              </c:multiLvlStrCache>
            </c:multiLvlStrRef>
          </c:cat>
          <c:val>
            <c:numRef>
              <c:f>'TCD Dom'!$D$5:$D$26</c:f>
              <c:numCache>
                <c:formatCode>General</c:formatCode>
                <c:ptCount val="14"/>
                <c:pt idx="0">
                  <c:v>177</c:v>
                </c:pt>
                <c:pt idx="1">
                  <c:v>100</c:v>
                </c:pt>
                <c:pt idx="2">
                  <c:v>163</c:v>
                </c:pt>
                <c:pt idx="3">
                  <c:v>101</c:v>
                </c:pt>
                <c:pt idx="4">
                  <c:v>157</c:v>
                </c:pt>
                <c:pt idx="5">
                  <c:v>66</c:v>
                </c:pt>
                <c:pt idx="6">
                  <c:v>135</c:v>
                </c:pt>
                <c:pt idx="7">
                  <c:v>77</c:v>
                </c:pt>
                <c:pt idx="8">
                  <c:v>70</c:v>
                </c:pt>
                <c:pt idx="9">
                  <c:v>22</c:v>
                </c:pt>
                <c:pt idx="10">
                  <c:v>32</c:v>
                </c:pt>
                <c:pt idx="11">
                  <c:v>41</c:v>
                </c:pt>
                <c:pt idx="12">
                  <c:v>49</c:v>
                </c:pt>
                <c:pt idx="13">
                  <c:v>23</c:v>
                </c:pt>
              </c:numCache>
            </c:numRef>
          </c:val>
          <c:extLst>
            <c:ext xmlns:c16="http://schemas.microsoft.com/office/drawing/2014/chart" uri="{C3380CC4-5D6E-409C-BE32-E72D297353CC}">
              <c16:uniqueId val="{00000002-594B-4147-A95D-43F90D06F5FC}"/>
            </c:ext>
          </c:extLst>
        </c:ser>
        <c:dLbls>
          <c:dLblPos val="outEnd"/>
          <c:showLegendKey val="0"/>
          <c:showVal val="1"/>
          <c:showCatName val="0"/>
          <c:showSerName val="0"/>
          <c:showPercent val="0"/>
          <c:showBubbleSize val="0"/>
        </c:dLbls>
        <c:gapWidth val="25"/>
        <c:axId val="596434328"/>
        <c:axId val="596435768"/>
      </c:barChart>
      <c:catAx>
        <c:axId val="596434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000" b="1" i="0" u="none" strike="noStrike" kern="1200" baseline="0">
                <a:solidFill>
                  <a:schemeClr val="tx1">
                    <a:lumMod val="65000"/>
                    <a:lumOff val="35000"/>
                  </a:schemeClr>
                </a:solidFill>
                <a:latin typeface="+mn-lt"/>
                <a:ea typeface="+mn-ea"/>
                <a:cs typeface="+mn-cs"/>
              </a:defRPr>
            </a:pPr>
            <a:endParaRPr lang="fr-FR"/>
          </a:p>
        </c:txPr>
        <c:crossAx val="596435768"/>
        <c:crosses val="autoZero"/>
        <c:auto val="1"/>
        <c:lblAlgn val="ctr"/>
        <c:lblOffset val="100"/>
        <c:noMultiLvlLbl val="0"/>
      </c:catAx>
      <c:valAx>
        <c:axId val="596435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6434328"/>
        <c:crosses val="autoZero"/>
        <c:crossBetween val="between"/>
      </c:valAx>
      <c:spPr>
        <a:noFill/>
        <a:ln>
          <a:noFill/>
        </a:ln>
        <a:effectLst/>
      </c:spPr>
    </c:plotArea>
    <c:legend>
      <c:legendPos val="b"/>
      <c:layout>
        <c:manualLayout>
          <c:xMode val="edge"/>
          <c:yMode val="edge"/>
          <c:x val="0.34137941919191916"/>
          <c:y val="0.92828361111111113"/>
          <c:w val="0.3192455808080808"/>
          <c:h val="7.077861111111111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noFill/>
    <a:ln>
      <a:noFill/>
    </a:ln>
    <a:effectLst/>
  </c:spPr>
  <c:txPr>
    <a:bodyPr/>
    <a:lstStyle/>
    <a:p>
      <a:pPr>
        <a:defRPr/>
      </a:pPr>
      <a:endParaRPr lang="fr-FR"/>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47670556978839"/>
          <c:y val="9.1137423753139574E-2"/>
          <c:w val="0.45976729291204099"/>
          <c:h val="0.76103187417772988"/>
        </c:manualLayout>
      </c:layout>
      <c:barChart>
        <c:barDir val="bar"/>
        <c:grouping val="clustered"/>
        <c:varyColors val="0"/>
        <c:ser>
          <c:idx val="0"/>
          <c:order val="0"/>
          <c:tx>
            <c:strRef>
              <c:f>'Spé BBB'!$I$5</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BBB'!$H$6:$H$15</c:f>
              <c:strCache>
                <c:ptCount val="10"/>
                <c:pt idx="0">
                  <c:v>Etudes de santé - DTS Imagerie médicale et radiologie thérapeutique</c:v>
                </c:pt>
                <c:pt idx="1">
                  <c:v>BUT - Génie biologique (SAB)</c:v>
                </c:pt>
                <c:pt idx="2">
                  <c:v>Etudes de santé - D.E Infirmier</c:v>
                </c:pt>
                <c:pt idx="3">
                  <c:v>BTS - Bioqualité</c:v>
                </c:pt>
                <c:pt idx="4">
                  <c:v>Licence - Chimie, Sciences de la vie</c:v>
                </c:pt>
                <c:pt idx="5">
                  <c:v>Licence - Sciences de la vie</c:v>
                </c:pt>
                <c:pt idx="6">
                  <c:v>BTS - Biotechnologies</c:v>
                </c:pt>
                <c:pt idx="7">
                  <c:v>BTS - Bioanalyses et contrôles</c:v>
                </c:pt>
                <c:pt idx="8">
                  <c:v>BUT - Génie biologique (BMB)</c:v>
                </c:pt>
                <c:pt idx="9">
                  <c:v>BTS - Analyses de biologie médicale</c:v>
                </c:pt>
              </c:strCache>
            </c:strRef>
          </c:cat>
          <c:val>
            <c:numRef>
              <c:f>'[1]TCD Spé'!$I$6:$I$15</c:f>
              <c:numCache>
                <c:formatCode>General</c:formatCode>
                <c:ptCount val="10"/>
                <c:pt idx="0">
                  <c:v>38</c:v>
                </c:pt>
                <c:pt idx="1">
                  <c:v>42</c:v>
                </c:pt>
                <c:pt idx="2">
                  <c:v>42</c:v>
                </c:pt>
                <c:pt idx="3">
                  <c:v>46</c:v>
                </c:pt>
                <c:pt idx="4">
                  <c:v>47</c:v>
                </c:pt>
                <c:pt idx="5">
                  <c:v>55</c:v>
                </c:pt>
                <c:pt idx="6">
                  <c:v>91</c:v>
                </c:pt>
                <c:pt idx="7">
                  <c:v>103</c:v>
                </c:pt>
                <c:pt idx="8">
                  <c:v>127</c:v>
                </c:pt>
                <c:pt idx="9">
                  <c:v>128</c:v>
                </c:pt>
              </c:numCache>
            </c:numRef>
          </c:val>
          <c:extLst>
            <c:ext xmlns:c16="http://schemas.microsoft.com/office/drawing/2014/chart" uri="{C3380CC4-5D6E-409C-BE32-E72D297353CC}">
              <c16:uniqueId val="{00000000-040F-421F-937E-BA0FF481FF3F}"/>
            </c:ext>
          </c:extLst>
        </c:ser>
        <c:ser>
          <c:idx val="1"/>
          <c:order val="1"/>
          <c:tx>
            <c:strRef>
              <c:f>'Spé BBB'!$J$5</c:f>
              <c:strCache>
                <c:ptCount val="1"/>
                <c:pt idx="0">
                  <c:v>2022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BBB'!$H$6:$H$15</c:f>
              <c:strCache>
                <c:ptCount val="10"/>
                <c:pt idx="0">
                  <c:v>Etudes de santé - DTS Imagerie médicale et radiologie thérapeutique</c:v>
                </c:pt>
                <c:pt idx="1">
                  <c:v>BUT - Génie biologique (SAB)</c:v>
                </c:pt>
                <c:pt idx="2">
                  <c:v>Etudes de santé - D.E Infirmier</c:v>
                </c:pt>
                <c:pt idx="3">
                  <c:v>BTS - Bioqualité</c:v>
                </c:pt>
                <c:pt idx="4">
                  <c:v>Licence - Chimie, Sciences de la vie</c:v>
                </c:pt>
                <c:pt idx="5">
                  <c:v>Licence - Sciences de la vie</c:v>
                </c:pt>
                <c:pt idx="6">
                  <c:v>BTS - Biotechnologies</c:v>
                </c:pt>
                <c:pt idx="7">
                  <c:v>BTS - Bioanalyses et contrôles</c:v>
                </c:pt>
                <c:pt idx="8">
                  <c:v>BUT - Génie biologique (BMB)</c:v>
                </c:pt>
                <c:pt idx="9">
                  <c:v>BTS - Analyses de biologie médicale</c:v>
                </c:pt>
              </c:strCache>
            </c:strRef>
          </c:cat>
          <c:val>
            <c:numRef>
              <c:f>'[1]TCD Spé'!$J$6:$J$15</c:f>
              <c:numCache>
                <c:formatCode>General</c:formatCode>
                <c:ptCount val="10"/>
                <c:pt idx="0">
                  <c:v>37</c:v>
                </c:pt>
                <c:pt idx="1">
                  <c:v>43</c:v>
                </c:pt>
                <c:pt idx="2">
                  <c:v>39</c:v>
                </c:pt>
                <c:pt idx="3">
                  <c:v>48</c:v>
                </c:pt>
                <c:pt idx="4">
                  <c:v>26</c:v>
                </c:pt>
                <c:pt idx="5">
                  <c:v>51</c:v>
                </c:pt>
                <c:pt idx="6">
                  <c:v>100</c:v>
                </c:pt>
                <c:pt idx="7">
                  <c:v>124</c:v>
                </c:pt>
                <c:pt idx="8">
                  <c:v>126</c:v>
                </c:pt>
                <c:pt idx="9">
                  <c:v>128</c:v>
                </c:pt>
              </c:numCache>
            </c:numRef>
          </c:val>
          <c:extLst>
            <c:ext xmlns:c16="http://schemas.microsoft.com/office/drawing/2014/chart" uri="{C3380CC4-5D6E-409C-BE32-E72D297353CC}">
              <c16:uniqueId val="{00000001-040F-421F-937E-BA0FF481FF3F}"/>
            </c:ext>
          </c:extLst>
        </c:ser>
        <c:ser>
          <c:idx val="2"/>
          <c:order val="2"/>
          <c:tx>
            <c:strRef>
              <c:f>'Spé BBB'!$K$5</c:f>
              <c:strCache>
                <c:ptCount val="1"/>
                <c:pt idx="0">
                  <c:v>2021</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40F-421F-937E-BA0FF481FF3F}"/>
                </c:ext>
              </c:extLst>
            </c:dLbl>
            <c:dLbl>
              <c:idx val="1"/>
              <c:delete val="1"/>
              <c:extLst>
                <c:ext xmlns:c15="http://schemas.microsoft.com/office/drawing/2012/chart" uri="{CE6537A1-D6FC-4f65-9D91-7224C49458BB}"/>
                <c:ext xmlns:c16="http://schemas.microsoft.com/office/drawing/2014/chart" uri="{C3380CC4-5D6E-409C-BE32-E72D297353CC}">
                  <c16:uniqueId val="{00000003-040F-421F-937E-BA0FF481FF3F}"/>
                </c:ext>
              </c:extLst>
            </c:dLbl>
            <c:dLbl>
              <c:idx val="2"/>
              <c:delete val="1"/>
              <c:extLst>
                <c:ext xmlns:c15="http://schemas.microsoft.com/office/drawing/2012/chart" uri="{CE6537A1-D6FC-4f65-9D91-7224C49458BB}"/>
                <c:ext xmlns:c16="http://schemas.microsoft.com/office/drawing/2014/chart" uri="{C3380CC4-5D6E-409C-BE32-E72D297353CC}">
                  <c16:uniqueId val="{00000004-040F-421F-937E-BA0FF481FF3F}"/>
                </c:ext>
              </c:extLst>
            </c:dLbl>
            <c:dLbl>
              <c:idx val="3"/>
              <c:delete val="1"/>
              <c:extLst>
                <c:ext xmlns:c15="http://schemas.microsoft.com/office/drawing/2012/chart" uri="{CE6537A1-D6FC-4f65-9D91-7224C49458BB}"/>
                <c:ext xmlns:c16="http://schemas.microsoft.com/office/drawing/2014/chart" uri="{C3380CC4-5D6E-409C-BE32-E72D297353CC}">
                  <c16:uniqueId val="{00000005-040F-421F-937E-BA0FF481FF3F}"/>
                </c:ext>
              </c:extLst>
            </c:dLbl>
            <c:dLbl>
              <c:idx val="4"/>
              <c:delete val="1"/>
              <c:extLst>
                <c:ext xmlns:c15="http://schemas.microsoft.com/office/drawing/2012/chart" uri="{CE6537A1-D6FC-4f65-9D91-7224C49458BB}"/>
                <c:ext xmlns:c16="http://schemas.microsoft.com/office/drawing/2014/chart" uri="{C3380CC4-5D6E-409C-BE32-E72D297353CC}">
                  <c16:uniqueId val="{00000006-040F-421F-937E-BA0FF481FF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BBB'!$H$6:$H$15</c:f>
              <c:strCache>
                <c:ptCount val="10"/>
                <c:pt idx="0">
                  <c:v>Etudes de santé - DTS Imagerie médicale et radiologie thérapeutique</c:v>
                </c:pt>
                <c:pt idx="1">
                  <c:v>BUT - Génie biologique (SAB)</c:v>
                </c:pt>
                <c:pt idx="2">
                  <c:v>Etudes de santé - D.E Infirmier</c:v>
                </c:pt>
                <c:pt idx="3">
                  <c:v>BTS - Bioqualité</c:v>
                </c:pt>
                <c:pt idx="4">
                  <c:v>Licence - Chimie, Sciences de la vie</c:v>
                </c:pt>
                <c:pt idx="5">
                  <c:v>Licence - Sciences de la vie</c:v>
                </c:pt>
                <c:pt idx="6">
                  <c:v>BTS - Biotechnologies</c:v>
                </c:pt>
                <c:pt idx="7">
                  <c:v>BTS - Bioanalyses et contrôles</c:v>
                </c:pt>
                <c:pt idx="8">
                  <c:v>BUT - Génie biologique (BMB)</c:v>
                </c:pt>
                <c:pt idx="9">
                  <c:v>BTS - Analyses de biologie médicale</c:v>
                </c:pt>
              </c:strCache>
            </c:strRef>
          </c:cat>
          <c:val>
            <c:numRef>
              <c:f>'[1]TCD Spé'!$K$6:$K$15</c:f>
              <c:numCache>
                <c:formatCode>General</c:formatCode>
                <c:ptCount val="10"/>
                <c:pt idx="0">
                  <c:v>26</c:v>
                </c:pt>
                <c:pt idx="1">
                  <c:v>30</c:v>
                </c:pt>
                <c:pt idx="2">
                  <c:v>34</c:v>
                </c:pt>
                <c:pt idx="3">
                  <c:v>41</c:v>
                </c:pt>
                <c:pt idx="4">
                  <c:v>20</c:v>
                </c:pt>
                <c:pt idx="5">
                  <c:v>51</c:v>
                </c:pt>
                <c:pt idx="6">
                  <c:v>97</c:v>
                </c:pt>
                <c:pt idx="7">
                  <c:v>113</c:v>
                </c:pt>
                <c:pt idx="8">
                  <c:v>126</c:v>
                </c:pt>
                <c:pt idx="9">
                  <c:v>111</c:v>
                </c:pt>
              </c:numCache>
            </c:numRef>
          </c:val>
          <c:extLst>
            <c:ext xmlns:c16="http://schemas.microsoft.com/office/drawing/2014/chart" uri="{C3380CC4-5D6E-409C-BE32-E72D297353CC}">
              <c16:uniqueId val="{00000007-040F-421F-937E-BA0FF481FF3F}"/>
            </c:ext>
          </c:extLst>
        </c:ser>
        <c:dLbls>
          <c:showLegendKey val="0"/>
          <c:showVal val="0"/>
          <c:showCatName val="0"/>
          <c:showSerName val="0"/>
          <c:showPercent val="0"/>
          <c:showBubbleSize val="0"/>
        </c:dLbls>
        <c:gapWidth val="25"/>
        <c:axId val="671822552"/>
        <c:axId val="671821472"/>
      </c:barChart>
      <c:catAx>
        <c:axId val="671822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1821472"/>
        <c:crosses val="autoZero"/>
        <c:auto val="1"/>
        <c:lblAlgn val="ctr"/>
        <c:lblOffset val="100"/>
        <c:noMultiLvlLbl val="0"/>
      </c:catAx>
      <c:valAx>
        <c:axId val="671821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1822552"/>
        <c:crosses val="autoZero"/>
        <c:crossBetween val="between"/>
      </c:valAx>
      <c:spPr>
        <a:noFill/>
        <a:ln>
          <a:noFill/>
        </a:ln>
        <a:effectLst/>
      </c:spPr>
    </c:plotArea>
    <c:legend>
      <c:legendPos val="b"/>
      <c:layout>
        <c:manualLayout>
          <c:xMode val="edge"/>
          <c:yMode val="edge"/>
          <c:x val="0.33389790302685263"/>
          <c:y val="0.93520422198301634"/>
          <c:w val="0.35027991270519027"/>
          <c:h val="6.479577801698362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447670556978839"/>
          <c:y val="9.1137423753139574E-2"/>
          <c:w val="0.45976729291204099"/>
          <c:h val="0.76103187417772988"/>
        </c:manualLayout>
      </c:layout>
      <c:barChart>
        <c:barDir val="bar"/>
        <c:grouping val="clustered"/>
        <c:varyColors val="0"/>
        <c:ser>
          <c:idx val="0"/>
          <c:order val="0"/>
          <c:tx>
            <c:strRef>
              <c:f>'Spé SPCL'!$I$5</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SPCL'!$H$6:$H$15</c:f>
              <c:strCache>
                <c:ptCount val="10"/>
                <c:pt idx="0">
                  <c:v>BTS - Contrôle industriel et régulation automatique</c:v>
                </c:pt>
                <c:pt idx="1">
                  <c:v>Licence - Chimie</c:v>
                </c:pt>
                <c:pt idx="2">
                  <c:v>BTS - Métiers de l'eau</c:v>
                </c:pt>
                <c:pt idx="3">
                  <c:v>BUT - Génie biologique (BMB)</c:v>
                </c:pt>
                <c:pt idx="4">
                  <c:v>CPGE - TPC</c:v>
                </c:pt>
                <c:pt idx="5">
                  <c:v>Licence - Physique, chimie</c:v>
                </c:pt>
                <c:pt idx="6">
                  <c:v>BTS - Analyses de biologie médicale</c:v>
                </c:pt>
                <c:pt idx="7">
                  <c:v>BUT - Mesures physiques</c:v>
                </c:pt>
                <c:pt idx="8">
                  <c:v>BUT - Chimie</c:v>
                </c:pt>
                <c:pt idx="9">
                  <c:v>BTS - Métiers de la chimie</c:v>
                </c:pt>
              </c:strCache>
            </c:strRef>
          </c:cat>
          <c:val>
            <c:numRef>
              <c:f>'Spé SPCL'!$I$6:$I$15</c:f>
              <c:numCache>
                <c:formatCode>General</c:formatCode>
                <c:ptCount val="10"/>
                <c:pt idx="0">
                  <c:v>21</c:v>
                </c:pt>
                <c:pt idx="1">
                  <c:v>24</c:v>
                </c:pt>
                <c:pt idx="2">
                  <c:v>26</c:v>
                </c:pt>
                <c:pt idx="3">
                  <c:v>27</c:v>
                </c:pt>
                <c:pt idx="4">
                  <c:v>31</c:v>
                </c:pt>
                <c:pt idx="5">
                  <c:v>31</c:v>
                </c:pt>
                <c:pt idx="6">
                  <c:v>36</c:v>
                </c:pt>
                <c:pt idx="7">
                  <c:v>42</c:v>
                </c:pt>
                <c:pt idx="8">
                  <c:v>54</c:v>
                </c:pt>
                <c:pt idx="9">
                  <c:v>72</c:v>
                </c:pt>
              </c:numCache>
            </c:numRef>
          </c:val>
          <c:extLst>
            <c:ext xmlns:c16="http://schemas.microsoft.com/office/drawing/2014/chart" uri="{C3380CC4-5D6E-409C-BE32-E72D297353CC}">
              <c16:uniqueId val="{00000000-1A19-4B04-9A6F-36D21C68B691}"/>
            </c:ext>
          </c:extLst>
        </c:ser>
        <c:ser>
          <c:idx val="1"/>
          <c:order val="1"/>
          <c:tx>
            <c:strRef>
              <c:f>'Spé SPCL'!$J$5</c:f>
              <c:strCache>
                <c:ptCount val="1"/>
                <c:pt idx="0">
                  <c:v>2022</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SPCL'!$H$6:$H$15</c:f>
              <c:strCache>
                <c:ptCount val="10"/>
                <c:pt idx="0">
                  <c:v>BTS - Contrôle industriel et régulation automatique</c:v>
                </c:pt>
                <c:pt idx="1">
                  <c:v>Licence - Chimie</c:v>
                </c:pt>
                <c:pt idx="2">
                  <c:v>BTS - Métiers de l'eau</c:v>
                </c:pt>
                <c:pt idx="3">
                  <c:v>BUT - Génie biologique (BMB)</c:v>
                </c:pt>
                <c:pt idx="4">
                  <c:v>CPGE - TPC</c:v>
                </c:pt>
                <c:pt idx="5">
                  <c:v>Licence - Physique, chimie</c:v>
                </c:pt>
                <c:pt idx="6">
                  <c:v>BTS - Analyses de biologie médicale</c:v>
                </c:pt>
                <c:pt idx="7">
                  <c:v>BUT - Mesures physiques</c:v>
                </c:pt>
                <c:pt idx="8">
                  <c:v>BUT - Chimie</c:v>
                </c:pt>
                <c:pt idx="9">
                  <c:v>BTS - Métiers de la chimie</c:v>
                </c:pt>
              </c:strCache>
            </c:strRef>
          </c:cat>
          <c:val>
            <c:numRef>
              <c:f>'Spé SPCL'!$J$6:$J$15</c:f>
              <c:numCache>
                <c:formatCode>General</c:formatCode>
                <c:ptCount val="10"/>
                <c:pt idx="0">
                  <c:v>19</c:v>
                </c:pt>
                <c:pt idx="1">
                  <c:v>30</c:v>
                </c:pt>
                <c:pt idx="2">
                  <c:v>23</c:v>
                </c:pt>
                <c:pt idx="3">
                  <c:v>21</c:v>
                </c:pt>
                <c:pt idx="4">
                  <c:v>22</c:v>
                </c:pt>
                <c:pt idx="5">
                  <c:v>33</c:v>
                </c:pt>
                <c:pt idx="6">
                  <c:v>26</c:v>
                </c:pt>
                <c:pt idx="7">
                  <c:v>23</c:v>
                </c:pt>
                <c:pt idx="8">
                  <c:v>43</c:v>
                </c:pt>
                <c:pt idx="9">
                  <c:v>64</c:v>
                </c:pt>
              </c:numCache>
            </c:numRef>
          </c:val>
          <c:extLst>
            <c:ext xmlns:c16="http://schemas.microsoft.com/office/drawing/2014/chart" uri="{C3380CC4-5D6E-409C-BE32-E72D297353CC}">
              <c16:uniqueId val="{00000001-1A19-4B04-9A6F-36D21C68B691}"/>
            </c:ext>
          </c:extLst>
        </c:ser>
        <c:ser>
          <c:idx val="2"/>
          <c:order val="2"/>
          <c:tx>
            <c:strRef>
              <c:f>'Spé SPCL'!$K$5</c:f>
              <c:strCache>
                <c:ptCount val="1"/>
                <c:pt idx="0">
                  <c:v>2021</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1A19-4B04-9A6F-36D21C68B691}"/>
                </c:ext>
              </c:extLst>
            </c:dLbl>
            <c:dLbl>
              <c:idx val="1"/>
              <c:delete val="1"/>
              <c:extLst>
                <c:ext xmlns:c15="http://schemas.microsoft.com/office/drawing/2012/chart" uri="{CE6537A1-D6FC-4f65-9D91-7224C49458BB}"/>
                <c:ext xmlns:c16="http://schemas.microsoft.com/office/drawing/2014/chart" uri="{C3380CC4-5D6E-409C-BE32-E72D297353CC}">
                  <c16:uniqueId val="{00000003-1A19-4B04-9A6F-36D21C68B691}"/>
                </c:ext>
              </c:extLst>
            </c:dLbl>
            <c:dLbl>
              <c:idx val="2"/>
              <c:delete val="1"/>
              <c:extLst>
                <c:ext xmlns:c15="http://schemas.microsoft.com/office/drawing/2012/chart" uri="{CE6537A1-D6FC-4f65-9D91-7224C49458BB}"/>
                <c:ext xmlns:c16="http://schemas.microsoft.com/office/drawing/2014/chart" uri="{C3380CC4-5D6E-409C-BE32-E72D297353CC}">
                  <c16:uniqueId val="{00000004-1A19-4B04-9A6F-36D21C68B691}"/>
                </c:ext>
              </c:extLst>
            </c:dLbl>
            <c:dLbl>
              <c:idx val="3"/>
              <c:delete val="1"/>
              <c:extLst>
                <c:ext xmlns:c15="http://schemas.microsoft.com/office/drawing/2012/chart" uri="{CE6537A1-D6FC-4f65-9D91-7224C49458BB}"/>
                <c:ext xmlns:c16="http://schemas.microsoft.com/office/drawing/2014/chart" uri="{C3380CC4-5D6E-409C-BE32-E72D297353CC}">
                  <c16:uniqueId val="{00000005-1A19-4B04-9A6F-36D21C68B691}"/>
                </c:ext>
              </c:extLst>
            </c:dLbl>
            <c:dLbl>
              <c:idx val="4"/>
              <c:delete val="1"/>
              <c:extLst>
                <c:ext xmlns:c15="http://schemas.microsoft.com/office/drawing/2012/chart" uri="{CE6537A1-D6FC-4f65-9D91-7224C49458BB}"/>
                <c:ext xmlns:c16="http://schemas.microsoft.com/office/drawing/2014/chart" uri="{C3380CC4-5D6E-409C-BE32-E72D297353CC}">
                  <c16:uniqueId val="{00000006-1A19-4B04-9A6F-36D21C68B69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'Spé SPCL'!$H$6:$H$15</c:f>
              <c:strCache>
                <c:ptCount val="10"/>
                <c:pt idx="0">
                  <c:v>BTS - Contrôle industriel et régulation automatique</c:v>
                </c:pt>
                <c:pt idx="1">
                  <c:v>Licence - Chimie</c:v>
                </c:pt>
                <c:pt idx="2">
                  <c:v>BTS - Métiers de l'eau</c:v>
                </c:pt>
                <c:pt idx="3">
                  <c:v>BUT - Génie biologique (BMB)</c:v>
                </c:pt>
                <c:pt idx="4">
                  <c:v>CPGE - TPC</c:v>
                </c:pt>
                <c:pt idx="5">
                  <c:v>Licence - Physique, chimie</c:v>
                </c:pt>
                <c:pt idx="6">
                  <c:v>BTS - Analyses de biologie médicale</c:v>
                </c:pt>
                <c:pt idx="7">
                  <c:v>BUT - Mesures physiques</c:v>
                </c:pt>
                <c:pt idx="8">
                  <c:v>BUT - Chimie</c:v>
                </c:pt>
                <c:pt idx="9">
                  <c:v>BTS - Métiers de la chimie</c:v>
                </c:pt>
              </c:strCache>
            </c:strRef>
          </c:cat>
          <c:val>
            <c:numRef>
              <c:f>'Spé SPCL'!$K$6:$K$15</c:f>
              <c:numCache>
                <c:formatCode>General</c:formatCode>
                <c:ptCount val="10"/>
                <c:pt idx="0">
                  <c:v>25</c:v>
                </c:pt>
                <c:pt idx="1">
                  <c:v>34</c:v>
                </c:pt>
                <c:pt idx="2">
                  <c:v>27</c:v>
                </c:pt>
                <c:pt idx="3">
                  <c:v>29</c:v>
                </c:pt>
                <c:pt idx="4">
                  <c:v>15</c:v>
                </c:pt>
                <c:pt idx="5">
                  <c:v>33</c:v>
                </c:pt>
                <c:pt idx="6">
                  <c:v>41</c:v>
                </c:pt>
                <c:pt idx="7">
                  <c:v>28</c:v>
                </c:pt>
                <c:pt idx="8">
                  <c:v>60</c:v>
                </c:pt>
                <c:pt idx="9">
                  <c:v>74</c:v>
                </c:pt>
              </c:numCache>
            </c:numRef>
          </c:val>
          <c:extLst>
            <c:ext xmlns:c16="http://schemas.microsoft.com/office/drawing/2014/chart" uri="{C3380CC4-5D6E-409C-BE32-E72D297353CC}">
              <c16:uniqueId val="{00000007-1A19-4B04-9A6F-36D21C68B691}"/>
            </c:ext>
          </c:extLst>
        </c:ser>
        <c:dLbls>
          <c:showLegendKey val="0"/>
          <c:showVal val="0"/>
          <c:showCatName val="0"/>
          <c:showSerName val="0"/>
          <c:showPercent val="0"/>
          <c:showBubbleSize val="0"/>
        </c:dLbls>
        <c:gapWidth val="25"/>
        <c:axId val="671822552"/>
        <c:axId val="671821472"/>
      </c:barChart>
      <c:catAx>
        <c:axId val="671822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1821472"/>
        <c:crosses val="autoZero"/>
        <c:auto val="1"/>
        <c:lblAlgn val="ctr"/>
        <c:lblOffset val="100"/>
        <c:noMultiLvlLbl val="0"/>
      </c:catAx>
      <c:valAx>
        <c:axId val="671821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71822552"/>
        <c:crosses val="autoZero"/>
        <c:crossBetween val="between"/>
      </c:valAx>
      <c:spPr>
        <a:noFill/>
        <a:ln>
          <a:noFill/>
        </a:ln>
        <a:effectLst/>
      </c:spPr>
    </c:plotArea>
    <c:legend>
      <c:legendPos val="b"/>
      <c:layout>
        <c:manualLayout>
          <c:xMode val="edge"/>
          <c:yMode val="edge"/>
          <c:x val="0.33389790302685263"/>
          <c:y val="0.93520422198301634"/>
          <c:w val="0.35027991270519027"/>
          <c:h val="6.479577801698362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632B1-4715-4749-963C-0D44CAFB3075}"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fr-FR"/>
        </a:p>
      </dgm:t>
    </dgm:pt>
    <dgm:pt modelId="{D4C4F4F5-0C84-4198-A065-1246252BE011}">
      <dgm:prSet phldrT="[Texte]"/>
      <dgm:spPr>
        <a:solidFill>
          <a:schemeClr val="accent1">
            <a:lumMod val="75000"/>
          </a:schemeClr>
        </a:solidFill>
      </dgm:spPr>
      <dgm:t>
        <a:bodyPr/>
        <a:lstStyle/>
        <a:p>
          <a:r>
            <a:rPr lang="fr-FR" dirty="0"/>
            <a:t>S pour Sciences</a:t>
          </a:r>
        </a:p>
      </dgm:t>
    </dgm:pt>
    <dgm:pt modelId="{AA137814-D072-46B1-855D-92863255139C}" type="parTrans" cxnId="{A351E7D5-61FB-4AE6-8CB9-DE77AFD331FB}">
      <dgm:prSet/>
      <dgm:spPr/>
      <dgm:t>
        <a:bodyPr/>
        <a:lstStyle/>
        <a:p>
          <a:endParaRPr lang="fr-FR"/>
        </a:p>
      </dgm:t>
    </dgm:pt>
    <dgm:pt modelId="{22CE9ABF-AB77-4E2A-A70B-7FD7E60993D1}" type="sibTrans" cxnId="{A351E7D5-61FB-4AE6-8CB9-DE77AFD331FB}">
      <dgm:prSet/>
      <dgm:spPr/>
      <dgm:t>
        <a:bodyPr/>
        <a:lstStyle/>
        <a:p>
          <a:endParaRPr lang="fr-FR"/>
        </a:p>
      </dgm:t>
    </dgm:pt>
    <dgm:pt modelId="{AFD2633C-48FF-41A8-8E5F-D13D0EC3BBF1}">
      <dgm:prSet phldrT="[Texte]"/>
      <dgm:spPr>
        <a:solidFill>
          <a:schemeClr val="accent1">
            <a:lumMod val="60000"/>
            <a:lumOff val="40000"/>
          </a:schemeClr>
        </a:solidFill>
      </dgm:spPr>
      <dgm:t>
        <a:bodyPr/>
        <a:lstStyle/>
        <a:p>
          <a:r>
            <a:rPr lang="fr-FR" dirty="0"/>
            <a:t>T pour Technologies</a:t>
          </a:r>
        </a:p>
      </dgm:t>
    </dgm:pt>
    <dgm:pt modelId="{6DF31AC0-C036-4FA9-9A1F-2FEC58C813C0}" type="parTrans" cxnId="{6F111706-9461-47FA-B987-D4C455D9EF17}">
      <dgm:prSet/>
      <dgm:spPr/>
      <dgm:t>
        <a:bodyPr/>
        <a:lstStyle/>
        <a:p>
          <a:endParaRPr lang="fr-FR"/>
        </a:p>
      </dgm:t>
    </dgm:pt>
    <dgm:pt modelId="{F78A3DEF-8387-4A51-9C10-86C18359BA07}" type="sibTrans" cxnId="{6F111706-9461-47FA-B987-D4C455D9EF17}">
      <dgm:prSet/>
      <dgm:spPr/>
      <dgm:t>
        <a:bodyPr/>
        <a:lstStyle/>
        <a:p>
          <a:endParaRPr lang="fr-FR"/>
        </a:p>
      </dgm:t>
    </dgm:pt>
    <dgm:pt modelId="{8673104A-3566-4C7B-A578-4EDFF68C6B70}">
      <dgm:prSet phldrT="[Texte]"/>
      <dgm:spPr>
        <a:solidFill>
          <a:schemeClr val="accent1">
            <a:lumMod val="40000"/>
            <a:lumOff val="60000"/>
          </a:schemeClr>
        </a:solidFill>
        <a:ln>
          <a:solidFill>
            <a:schemeClr val="bg1"/>
          </a:solidFill>
        </a:ln>
      </dgm:spPr>
      <dgm:t>
        <a:bodyPr/>
        <a:lstStyle/>
        <a:p>
          <a:r>
            <a:rPr lang="fr-FR" dirty="0"/>
            <a:t>L pour Laboratoire</a:t>
          </a:r>
        </a:p>
      </dgm:t>
    </dgm:pt>
    <dgm:pt modelId="{F1F2B9B2-79A9-473F-BE92-E5988B8469AF}" type="parTrans" cxnId="{9EA6ECF0-D873-4BF2-ACF1-D3DE26FF6029}">
      <dgm:prSet/>
      <dgm:spPr/>
      <dgm:t>
        <a:bodyPr/>
        <a:lstStyle/>
        <a:p>
          <a:endParaRPr lang="fr-FR"/>
        </a:p>
      </dgm:t>
    </dgm:pt>
    <dgm:pt modelId="{2CBCD645-4A80-4E9A-9D2A-A4AF66122C16}" type="sibTrans" cxnId="{9EA6ECF0-D873-4BF2-ACF1-D3DE26FF6029}">
      <dgm:prSet/>
      <dgm:spPr/>
      <dgm:t>
        <a:bodyPr/>
        <a:lstStyle/>
        <a:p>
          <a:endParaRPr lang="fr-FR"/>
        </a:p>
      </dgm:t>
    </dgm:pt>
    <dgm:pt modelId="{764FE9D5-D1D2-4C9E-8BBB-A3813AC5B794}" type="pres">
      <dgm:prSet presAssocID="{77A632B1-4715-4749-963C-0D44CAFB3075}" presName="Name0" presStyleCnt="0">
        <dgm:presLayoutVars>
          <dgm:chMax val="7"/>
          <dgm:chPref val="7"/>
          <dgm:dir/>
        </dgm:presLayoutVars>
      </dgm:prSet>
      <dgm:spPr/>
      <dgm:t>
        <a:bodyPr/>
        <a:lstStyle/>
        <a:p>
          <a:endParaRPr lang="fr-FR"/>
        </a:p>
      </dgm:t>
    </dgm:pt>
    <dgm:pt modelId="{BC037CE1-9971-4C03-A1DA-772A47DB2BF1}" type="pres">
      <dgm:prSet presAssocID="{77A632B1-4715-4749-963C-0D44CAFB3075}" presName="Name1" presStyleCnt="0"/>
      <dgm:spPr/>
    </dgm:pt>
    <dgm:pt modelId="{D5B191AC-F10A-421A-AB15-B3586D2F5251}" type="pres">
      <dgm:prSet presAssocID="{77A632B1-4715-4749-963C-0D44CAFB3075}" presName="cycle" presStyleCnt="0"/>
      <dgm:spPr/>
    </dgm:pt>
    <dgm:pt modelId="{DD28536B-0340-402E-965D-016483347B4F}" type="pres">
      <dgm:prSet presAssocID="{77A632B1-4715-4749-963C-0D44CAFB3075}" presName="srcNode" presStyleLbl="node1" presStyleIdx="0" presStyleCnt="3"/>
      <dgm:spPr/>
    </dgm:pt>
    <dgm:pt modelId="{9D1EF28C-90F6-4D77-BB32-30D6C08BCB6B}" type="pres">
      <dgm:prSet presAssocID="{77A632B1-4715-4749-963C-0D44CAFB3075}" presName="conn" presStyleLbl="parChTrans1D2" presStyleIdx="0" presStyleCnt="1"/>
      <dgm:spPr/>
      <dgm:t>
        <a:bodyPr/>
        <a:lstStyle/>
        <a:p>
          <a:endParaRPr lang="fr-FR"/>
        </a:p>
      </dgm:t>
    </dgm:pt>
    <dgm:pt modelId="{26B31494-C77E-4AAC-A460-4B0F5F688DA1}" type="pres">
      <dgm:prSet presAssocID="{77A632B1-4715-4749-963C-0D44CAFB3075}" presName="extraNode" presStyleLbl="node1" presStyleIdx="0" presStyleCnt="3"/>
      <dgm:spPr/>
    </dgm:pt>
    <dgm:pt modelId="{C8F2658D-D665-4D2F-B258-3FBD5E9CEAB8}" type="pres">
      <dgm:prSet presAssocID="{77A632B1-4715-4749-963C-0D44CAFB3075}" presName="dstNode" presStyleLbl="node1" presStyleIdx="0" presStyleCnt="3"/>
      <dgm:spPr/>
    </dgm:pt>
    <dgm:pt modelId="{FA4E17A8-B4B1-4EAE-ACB2-E86445B78EED}" type="pres">
      <dgm:prSet presAssocID="{D4C4F4F5-0C84-4198-A065-1246252BE011}" presName="text_1" presStyleLbl="node1" presStyleIdx="0" presStyleCnt="3">
        <dgm:presLayoutVars>
          <dgm:bulletEnabled val="1"/>
        </dgm:presLayoutVars>
      </dgm:prSet>
      <dgm:spPr/>
      <dgm:t>
        <a:bodyPr/>
        <a:lstStyle/>
        <a:p>
          <a:endParaRPr lang="fr-FR"/>
        </a:p>
      </dgm:t>
    </dgm:pt>
    <dgm:pt modelId="{3190EFE0-EAA6-472C-91C6-CB9FC8096770}" type="pres">
      <dgm:prSet presAssocID="{D4C4F4F5-0C84-4198-A065-1246252BE011}" presName="accent_1" presStyleCnt="0"/>
      <dgm:spPr/>
    </dgm:pt>
    <dgm:pt modelId="{83F6B668-AEDF-4682-8B0D-E17A8FEED9FC}" type="pres">
      <dgm:prSet presAssocID="{D4C4F4F5-0C84-4198-A065-1246252BE011}" presName="accentRepeatNode" presStyleLbl="solidFgAcc1" presStyleIdx="0" presStyleCnt="3"/>
      <dgm:spPr>
        <a:ln>
          <a:solidFill>
            <a:schemeClr val="accent1">
              <a:lumMod val="75000"/>
            </a:schemeClr>
          </a:solidFill>
        </a:ln>
      </dgm:spPr>
    </dgm:pt>
    <dgm:pt modelId="{A36A0164-B83A-4B4B-AEE3-4DFE01255ECF}" type="pres">
      <dgm:prSet presAssocID="{AFD2633C-48FF-41A8-8E5F-D13D0EC3BBF1}" presName="text_2" presStyleLbl="node1" presStyleIdx="1" presStyleCnt="3">
        <dgm:presLayoutVars>
          <dgm:bulletEnabled val="1"/>
        </dgm:presLayoutVars>
      </dgm:prSet>
      <dgm:spPr/>
      <dgm:t>
        <a:bodyPr/>
        <a:lstStyle/>
        <a:p>
          <a:endParaRPr lang="fr-FR"/>
        </a:p>
      </dgm:t>
    </dgm:pt>
    <dgm:pt modelId="{378538BC-9786-42B5-9B06-EECC01FA165D}" type="pres">
      <dgm:prSet presAssocID="{AFD2633C-48FF-41A8-8E5F-D13D0EC3BBF1}" presName="accent_2" presStyleCnt="0"/>
      <dgm:spPr/>
    </dgm:pt>
    <dgm:pt modelId="{23B6586D-C30B-4B03-A2C8-18FA379F51EB}" type="pres">
      <dgm:prSet presAssocID="{AFD2633C-48FF-41A8-8E5F-D13D0EC3BBF1}" presName="accentRepeatNode" presStyleLbl="solidFgAcc1" presStyleIdx="1" presStyleCnt="3"/>
      <dgm:spPr>
        <a:ln>
          <a:solidFill>
            <a:schemeClr val="accent1">
              <a:lumMod val="60000"/>
              <a:lumOff val="40000"/>
            </a:schemeClr>
          </a:solidFill>
        </a:ln>
      </dgm:spPr>
    </dgm:pt>
    <dgm:pt modelId="{BA5369A3-1446-432E-846F-5B7DBFD58CB9}" type="pres">
      <dgm:prSet presAssocID="{8673104A-3566-4C7B-A578-4EDFF68C6B70}" presName="text_3" presStyleLbl="node1" presStyleIdx="2" presStyleCnt="3">
        <dgm:presLayoutVars>
          <dgm:bulletEnabled val="1"/>
        </dgm:presLayoutVars>
      </dgm:prSet>
      <dgm:spPr/>
      <dgm:t>
        <a:bodyPr/>
        <a:lstStyle/>
        <a:p>
          <a:endParaRPr lang="fr-FR"/>
        </a:p>
      </dgm:t>
    </dgm:pt>
    <dgm:pt modelId="{481234DD-1A33-48DA-88AC-BB950397A01A}" type="pres">
      <dgm:prSet presAssocID="{8673104A-3566-4C7B-A578-4EDFF68C6B70}" presName="accent_3" presStyleCnt="0"/>
      <dgm:spPr/>
    </dgm:pt>
    <dgm:pt modelId="{0EA2A9B2-6940-49E6-A1C1-10F4975D0C74}" type="pres">
      <dgm:prSet presAssocID="{8673104A-3566-4C7B-A578-4EDFF68C6B70}" presName="accentRepeatNode" presStyleLbl="solidFgAcc1" presStyleIdx="2" presStyleCnt="3"/>
      <dgm:spPr>
        <a:ln>
          <a:solidFill>
            <a:schemeClr val="accent1">
              <a:lumMod val="40000"/>
              <a:lumOff val="60000"/>
            </a:schemeClr>
          </a:solidFill>
        </a:ln>
      </dgm:spPr>
    </dgm:pt>
  </dgm:ptLst>
  <dgm:cxnLst>
    <dgm:cxn modelId="{6F111706-9461-47FA-B987-D4C455D9EF17}" srcId="{77A632B1-4715-4749-963C-0D44CAFB3075}" destId="{AFD2633C-48FF-41A8-8E5F-D13D0EC3BBF1}" srcOrd="1" destOrd="0" parTransId="{6DF31AC0-C036-4FA9-9A1F-2FEC58C813C0}" sibTransId="{F78A3DEF-8387-4A51-9C10-86C18359BA07}"/>
    <dgm:cxn modelId="{5FCFF785-8FB8-4670-80B6-80F310CD5895}" type="presOf" srcId="{D4C4F4F5-0C84-4198-A065-1246252BE011}" destId="{FA4E17A8-B4B1-4EAE-ACB2-E86445B78EED}" srcOrd="0" destOrd="0" presId="urn:microsoft.com/office/officeart/2008/layout/VerticalCurvedList"/>
    <dgm:cxn modelId="{13D020D8-0AFC-4456-82C8-621624091476}" type="presOf" srcId="{8673104A-3566-4C7B-A578-4EDFF68C6B70}" destId="{BA5369A3-1446-432E-846F-5B7DBFD58CB9}" srcOrd="0" destOrd="0" presId="urn:microsoft.com/office/officeart/2008/layout/VerticalCurvedList"/>
    <dgm:cxn modelId="{85C67DEF-309F-43E3-A63B-0B4F2ABA6440}" type="presOf" srcId="{AFD2633C-48FF-41A8-8E5F-D13D0EC3BBF1}" destId="{A36A0164-B83A-4B4B-AEE3-4DFE01255ECF}" srcOrd="0" destOrd="0" presId="urn:microsoft.com/office/officeart/2008/layout/VerticalCurvedList"/>
    <dgm:cxn modelId="{A351E7D5-61FB-4AE6-8CB9-DE77AFD331FB}" srcId="{77A632B1-4715-4749-963C-0D44CAFB3075}" destId="{D4C4F4F5-0C84-4198-A065-1246252BE011}" srcOrd="0" destOrd="0" parTransId="{AA137814-D072-46B1-855D-92863255139C}" sibTransId="{22CE9ABF-AB77-4E2A-A70B-7FD7E60993D1}"/>
    <dgm:cxn modelId="{5C338962-0F6B-49FF-9420-2E0BF3A3F557}" type="presOf" srcId="{22CE9ABF-AB77-4E2A-A70B-7FD7E60993D1}" destId="{9D1EF28C-90F6-4D77-BB32-30D6C08BCB6B}" srcOrd="0" destOrd="0" presId="urn:microsoft.com/office/officeart/2008/layout/VerticalCurvedList"/>
    <dgm:cxn modelId="{B2E4A22B-9594-40E7-B54F-8E1F79DB21C3}" type="presOf" srcId="{77A632B1-4715-4749-963C-0D44CAFB3075}" destId="{764FE9D5-D1D2-4C9E-8BBB-A3813AC5B794}" srcOrd="0" destOrd="0" presId="urn:microsoft.com/office/officeart/2008/layout/VerticalCurvedList"/>
    <dgm:cxn modelId="{9EA6ECF0-D873-4BF2-ACF1-D3DE26FF6029}" srcId="{77A632B1-4715-4749-963C-0D44CAFB3075}" destId="{8673104A-3566-4C7B-A578-4EDFF68C6B70}" srcOrd="2" destOrd="0" parTransId="{F1F2B9B2-79A9-473F-BE92-E5988B8469AF}" sibTransId="{2CBCD645-4A80-4E9A-9D2A-A4AF66122C16}"/>
    <dgm:cxn modelId="{27C0D1F4-435A-4B6E-AE05-2954EACB5F4A}" type="presParOf" srcId="{764FE9D5-D1D2-4C9E-8BBB-A3813AC5B794}" destId="{BC037CE1-9971-4C03-A1DA-772A47DB2BF1}" srcOrd="0" destOrd="0" presId="urn:microsoft.com/office/officeart/2008/layout/VerticalCurvedList"/>
    <dgm:cxn modelId="{F8CB825A-F924-4680-9058-81FE0121E50D}" type="presParOf" srcId="{BC037CE1-9971-4C03-A1DA-772A47DB2BF1}" destId="{D5B191AC-F10A-421A-AB15-B3586D2F5251}" srcOrd="0" destOrd="0" presId="urn:microsoft.com/office/officeart/2008/layout/VerticalCurvedList"/>
    <dgm:cxn modelId="{42AE6E48-FFE6-49CD-873B-DDBBE43C28F9}" type="presParOf" srcId="{D5B191AC-F10A-421A-AB15-B3586D2F5251}" destId="{DD28536B-0340-402E-965D-016483347B4F}" srcOrd="0" destOrd="0" presId="urn:microsoft.com/office/officeart/2008/layout/VerticalCurvedList"/>
    <dgm:cxn modelId="{2012E3E5-237D-4810-92FE-C2BA3F6F147D}" type="presParOf" srcId="{D5B191AC-F10A-421A-AB15-B3586D2F5251}" destId="{9D1EF28C-90F6-4D77-BB32-30D6C08BCB6B}" srcOrd="1" destOrd="0" presId="urn:microsoft.com/office/officeart/2008/layout/VerticalCurvedList"/>
    <dgm:cxn modelId="{E7D130C7-618C-465F-A95E-1B4E55892F98}" type="presParOf" srcId="{D5B191AC-F10A-421A-AB15-B3586D2F5251}" destId="{26B31494-C77E-4AAC-A460-4B0F5F688DA1}" srcOrd="2" destOrd="0" presId="urn:microsoft.com/office/officeart/2008/layout/VerticalCurvedList"/>
    <dgm:cxn modelId="{E883E472-8EA0-4149-8FA7-814EB03B6460}" type="presParOf" srcId="{D5B191AC-F10A-421A-AB15-B3586D2F5251}" destId="{C8F2658D-D665-4D2F-B258-3FBD5E9CEAB8}" srcOrd="3" destOrd="0" presId="urn:microsoft.com/office/officeart/2008/layout/VerticalCurvedList"/>
    <dgm:cxn modelId="{DB2AD4C9-28F0-4221-A0E3-BEAB87307B4C}" type="presParOf" srcId="{BC037CE1-9971-4C03-A1DA-772A47DB2BF1}" destId="{FA4E17A8-B4B1-4EAE-ACB2-E86445B78EED}" srcOrd="1" destOrd="0" presId="urn:microsoft.com/office/officeart/2008/layout/VerticalCurvedList"/>
    <dgm:cxn modelId="{55E45139-CF88-440B-B481-D6A2DC6AA0A4}" type="presParOf" srcId="{BC037CE1-9971-4C03-A1DA-772A47DB2BF1}" destId="{3190EFE0-EAA6-472C-91C6-CB9FC8096770}" srcOrd="2" destOrd="0" presId="urn:microsoft.com/office/officeart/2008/layout/VerticalCurvedList"/>
    <dgm:cxn modelId="{CC476DDA-C07B-49D5-B7A1-DD1EBC3CE076}" type="presParOf" srcId="{3190EFE0-EAA6-472C-91C6-CB9FC8096770}" destId="{83F6B668-AEDF-4682-8B0D-E17A8FEED9FC}" srcOrd="0" destOrd="0" presId="urn:microsoft.com/office/officeart/2008/layout/VerticalCurvedList"/>
    <dgm:cxn modelId="{EBD52E65-7B1E-413C-B68B-D3F73E6FDD89}" type="presParOf" srcId="{BC037CE1-9971-4C03-A1DA-772A47DB2BF1}" destId="{A36A0164-B83A-4B4B-AEE3-4DFE01255ECF}" srcOrd="3" destOrd="0" presId="urn:microsoft.com/office/officeart/2008/layout/VerticalCurvedList"/>
    <dgm:cxn modelId="{6880F12D-5AC7-4B07-B8AC-9647D7D2D29F}" type="presParOf" srcId="{BC037CE1-9971-4C03-A1DA-772A47DB2BF1}" destId="{378538BC-9786-42B5-9B06-EECC01FA165D}" srcOrd="4" destOrd="0" presId="urn:microsoft.com/office/officeart/2008/layout/VerticalCurvedList"/>
    <dgm:cxn modelId="{9A83FE03-A8DC-482B-8DD4-63ED8971E1AB}" type="presParOf" srcId="{378538BC-9786-42B5-9B06-EECC01FA165D}" destId="{23B6586D-C30B-4B03-A2C8-18FA379F51EB}" srcOrd="0" destOrd="0" presId="urn:microsoft.com/office/officeart/2008/layout/VerticalCurvedList"/>
    <dgm:cxn modelId="{A53ACDB0-3050-436A-AF89-2549841CE817}" type="presParOf" srcId="{BC037CE1-9971-4C03-A1DA-772A47DB2BF1}" destId="{BA5369A3-1446-432E-846F-5B7DBFD58CB9}" srcOrd="5" destOrd="0" presId="urn:microsoft.com/office/officeart/2008/layout/VerticalCurvedList"/>
    <dgm:cxn modelId="{C28BF770-31FF-437D-A295-802273201D78}" type="presParOf" srcId="{BC037CE1-9971-4C03-A1DA-772A47DB2BF1}" destId="{481234DD-1A33-48DA-88AC-BB950397A01A}" srcOrd="6" destOrd="0" presId="urn:microsoft.com/office/officeart/2008/layout/VerticalCurvedList"/>
    <dgm:cxn modelId="{C8657FE9-B80F-4D6D-9510-3BFD879D75FC}" type="presParOf" srcId="{481234DD-1A33-48DA-88AC-BB950397A01A}" destId="{0EA2A9B2-6940-49E6-A1C1-10F4975D0C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F28C-90F6-4D77-BB32-30D6C08BCB6B}">
      <dsp:nvSpPr>
        <dsp:cNvPr id="0" name=""/>
        <dsp:cNvSpPr/>
      </dsp:nvSpPr>
      <dsp:spPr>
        <a:xfrm>
          <a:off x="-2907826" y="-448013"/>
          <a:ext cx="3469364" cy="3469364"/>
        </a:xfrm>
        <a:prstGeom prst="blockArc">
          <a:avLst>
            <a:gd name="adj1" fmla="val 18900000"/>
            <a:gd name="adj2" fmla="val 2700000"/>
            <a:gd name="adj3" fmla="val 623"/>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E17A8-B4B1-4EAE-ACB2-E86445B78EED}">
      <dsp:nvSpPr>
        <dsp:cNvPr id="0" name=""/>
        <dsp:cNvSpPr/>
      </dsp:nvSpPr>
      <dsp:spPr>
        <a:xfrm>
          <a:off x="361048" y="257333"/>
          <a:ext cx="8030583" cy="514667"/>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S pour Sciences</a:t>
          </a:r>
        </a:p>
      </dsp:txBody>
      <dsp:txXfrm>
        <a:off x="361048" y="257333"/>
        <a:ext cx="8030583" cy="514667"/>
      </dsp:txXfrm>
    </dsp:sp>
    <dsp:sp modelId="{83F6B668-AEDF-4682-8B0D-E17A8FEED9FC}">
      <dsp:nvSpPr>
        <dsp:cNvPr id="0" name=""/>
        <dsp:cNvSpPr/>
      </dsp:nvSpPr>
      <dsp:spPr>
        <a:xfrm>
          <a:off x="39380" y="193000"/>
          <a:ext cx="643334" cy="643334"/>
        </a:xfrm>
        <a:prstGeom prst="ellipse">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A36A0164-B83A-4B4B-AEE3-4DFE01255ECF}">
      <dsp:nvSpPr>
        <dsp:cNvPr id="0" name=""/>
        <dsp:cNvSpPr/>
      </dsp:nvSpPr>
      <dsp:spPr>
        <a:xfrm>
          <a:off x="548129" y="1029334"/>
          <a:ext cx="7843502" cy="514667"/>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T pour Technologies</a:t>
          </a:r>
        </a:p>
      </dsp:txBody>
      <dsp:txXfrm>
        <a:off x="548129" y="1029334"/>
        <a:ext cx="7843502" cy="514667"/>
      </dsp:txXfrm>
    </dsp:sp>
    <dsp:sp modelId="{23B6586D-C30B-4B03-A2C8-18FA379F51EB}">
      <dsp:nvSpPr>
        <dsp:cNvPr id="0" name=""/>
        <dsp:cNvSpPr/>
      </dsp:nvSpPr>
      <dsp:spPr>
        <a:xfrm>
          <a:off x="226462" y="965001"/>
          <a:ext cx="643334" cy="643334"/>
        </a:xfrm>
        <a:prstGeom prst="ellipse">
          <a:avLst/>
        </a:prstGeom>
        <a:solidFill>
          <a:schemeClr val="lt1">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BA5369A3-1446-432E-846F-5B7DBFD58CB9}">
      <dsp:nvSpPr>
        <dsp:cNvPr id="0" name=""/>
        <dsp:cNvSpPr/>
      </dsp:nvSpPr>
      <dsp:spPr>
        <a:xfrm>
          <a:off x="361048" y="1801335"/>
          <a:ext cx="8030583" cy="514667"/>
        </a:xfrm>
        <a:prstGeom prst="rect">
          <a:avLst/>
        </a:prstGeom>
        <a:solidFill>
          <a:schemeClr val="accent1">
            <a:lumMod val="40000"/>
            <a:lumOff val="6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L pour Laboratoire</a:t>
          </a:r>
        </a:p>
      </dsp:txBody>
      <dsp:txXfrm>
        <a:off x="361048" y="1801335"/>
        <a:ext cx="8030583" cy="514667"/>
      </dsp:txXfrm>
    </dsp:sp>
    <dsp:sp modelId="{0EA2A9B2-6940-49E6-A1C1-10F4975D0C74}">
      <dsp:nvSpPr>
        <dsp:cNvPr id="0" name=""/>
        <dsp:cNvSpPr/>
      </dsp:nvSpPr>
      <dsp:spPr>
        <a:xfrm>
          <a:off x="39380" y="1737002"/>
          <a:ext cx="643334" cy="643334"/>
        </a:xfrm>
        <a:prstGeom prst="ellipse">
          <a:avLst/>
        </a:prstGeom>
        <a:solidFill>
          <a:schemeClr val="lt1">
            <a:hueOff val="0"/>
            <a:satOff val="0"/>
            <a:lumOff val="0"/>
            <a:alphaOff val="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0.08315</cdr:y>
    </cdr:to>
    <cdr:sp macro="" textlink="">
      <cdr:nvSpPr>
        <cdr:cNvPr id="2" name="ZoneTexte 1"/>
        <cdr:cNvSpPr txBox="1"/>
      </cdr:nvSpPr>
      <cdr:spPr>
        <a:xfrm xmlns:a="http://schemas.openxmlformats.org/drawingml/2006/main">
          <a:off x="0" y="0"/>
          <a:ext cx="6336000" cy="20955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fr-FR" sz="900" b="1" i="0" u="none" strike="noStrike" dirty="0">
              <a:solidFill>
                <a:schemeClr val="tx1">
                  <a:lumMod val="75000"/>
                  <a:lumOff val="25000"/>
                </a:schemeClr>
              </a:solidFill>
              <a:latin typeface="Arial"/>
              <a:cs typeface="Arial"/>
            </a:rPr>
            <a:t>Nombre</a:t>
          </a:r>
          <a:r>
            <a:rPr lang="en-US" sz="900" b="1" i="0" u="none" strike="noStrike" dirty="0">
              <a:solidFill>
                <a:schemeClr val="tx1">
                  <a:lumMod val="75000"/>
                  <a:lumOff val="25000"/>
                </a:schemeClr>
              </a:solidFill>
              <a:latin typeface="Arial"/>
              <a:cs typeface="Arial"/>
            </a:rPr>
            <a:t> de </a:t>
          </a:r>
          <a:r>
            <a:rPr lang="fr-FR" sz="900" b="1" i="0" u="none" strike="noStrike" dirty="0">
              <a:solidFill>
                <a:schemeClr val="tx1">
                  <a:lumMod val="75000"/>
                  <a:lumOff val="25000"/>
                </a:schemeClr>
              </a:solidFill>
              <a:latin typeface="Arial"/>
              <a:cs typeface="Arial"/>
            </a:rPr>
            <a:t>saisies</a:t>
          </a:r>
          <a:r>
            <a:rPr lang="en-US" sz="900" b="1" i="0" u="none" strike="noStrike" dirty="0">
              <a:solidFill>
                <a:schemeClr val="tx1">
                  <a:lumMod val="75000"/>
                  <a:lumOff val="25000"/>
                </a:schemeClr>
              </a:solidFill>
              <a:latin typeface="Arial"/>
              <a:cs typeface="Arial"/>
            </a:rPr>
            <a:t> </a:t>
          </a:r>
          <a:r>
            <a:rPr lang="fr-FR" sz="900" b="1" i="0" u="none" strike="noStrike" dirty="0">
              <a:solidFill>
                <a:schemeClr val="tx1">
                  <a:lumMod val="75000"/>
                  <a:lumOff val="25000"/>
                </a:schemeClr>
              </a:solidFill>
              <a:latin typeface="Arial"/>
              <a:cs typeface="Arial"/>
            </a:rPr>
            <a:t>dans</a:t>
          </a:r>
          <a:r>
            <a:rPr lang="en-US" sz="900" b="1" i="0" u="none" strike="noStrike" dirty="0">
              <a:solidFill>
                <a:schemeClr val="tx1">
                  <a:lumMod val="75000"/>
                  <a:lumOff val="25000"/>
                </a:schemeClr>
              </a:solidFill>
              <a:latin typeface="Arial"/>
              <a:cs typeface="Arial"/>
            </a:rPr>
            <a:t> SIECLE Orientation pour la </a:t>
          </a:r>
          <a:r>
            <a:rPr lang="fr-FR" sz="900" b="1" i="0" u="none" strike="noStrike" dirty="0">
              <a:solidFill>
                <a:schemeClr val="tx1">
                  <a:lumMod val="75000"/>
                  <a:lumOff val="25000"/>
                </a:schemeClr>
              </a:solidFill>
              <a:latin typeface="Arial"/>
              <a:cs typeface="Arial"/>
            </a:rPr>
            <a:t>série</a:t>
          </a:r>
          <a:r>
            <a:rPr lang="en-US" sz="900" b="1" i="0" u="none" strike="noStrike" dirty="0">
              <a:solidFill>
                <a:schemeClr val="tx1">
                  <a:lumMod val="75000"/>
                  <a:lumOff val="25000"/>
                </a:schemeClr>
              </a:solidFill>
              <a:latin typeface="Arial"/>
              <a:cs typeface="Arial"/>
            </a:rPr>
            <a:t> STL à </a:t>
          </a:r>
          <a:r>
            <a:rPr lang="fr-FR" sz="900" b="1" i="0" u="none" strike="noStrike" dirty="0">
              <a:solidFill>
                <a:schemeClr val="tx1">
                  <a:lumMod val="75000"/>
                  <a:lumOff val="25000"/>
                </a:schemeClr>
              </a:solidFill>
              <a:latin typeface="Arial"/>
              <a:cs typeface="Arial"/>
            </a:rPr>
            <a:t>chaque</a:t>
          </a:r>
          <a:r>
            <a:rPr lang="en-US" sz="900" b="1" i="0" u="none" strike="noStrike" dirty="0">
              <a:solidFill>
                <a:schemeClr val="tx1">
                  <a:lumMod val="75000"/>
                  <a:lumOff val="25000"/>
                </a:schemeClr>
              </a:solidFill>
              <a:latin typeface="Arial"/>
              <a:cs typeface="Arial"/>
            </a:rPr>
            <a:t> phase du dialogue</a:t>
          </a:r>
          <a:endParaRPr lang="fr-FR" sz="1100" b="1" dirty="0">
            <a:solidFill>
              <a:schemeClr val="tx1">
                <a:lumMod val="75000"/>
                <a:lumOff val="25000"/>
              </a:scheme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1</cdr:x>
      <cdr:y>0.08599</cdr:y>
    </cdr:to>
    <cdr:sp macro="" textlink="">
      <cdr:nvSpPr>
        <cdr:cNvPr id="2" name="ZoneTexte 1">
          <a:extLst xmlns:a="http://schemas.openxmlformats.org/drawingml/2006/main">
            <a:ext uri="{FF2B5EF4-FFF2-40B4-BE49-F238E27FC236}">
              <a16:creationId xmlns:a16="http://schemas.microsoft.com/office/drawing/2014/main" id="{404ECF57-CAD3-06A3-BE24-BB31155D6FA2}"/>
            </a:ext>
          </a:extLst>
        </cdr:cNvPr>
        <cdr:cNvSpPr txBox="1"/>
      </cdr:nvSpPr>
      <cdr:spPr>
        <a:xfrm xmlns:a="http://schemas.openxmlformats.org/drawingml/2006/main">
          <a:off x="0" y="0"/>
          <a:ext cx="6336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solidFill>
                <a:schemeClr val="tx1">
                  <a:lumMod val="75000"/>
                  <a:lumOff val="25000"/>
                </a:schemeClr>
              </a:solidFill>
            </a:rPr>
            <a:t>Taux de proposition</a:t>
          </a:r>
          <a:r>
            <a:rPr lang="fr-FR" sz="1000" b="1" baseline="0" dirty="0">
              <a:solidFill>
                <a:schemeClr val="tx1">
                  <a:lumMod val="75000"/>
                  <a:lumOff val="25000"/>
                </a:schemeClr>
              </a:solidFill>
            </a:rPr>
            <a:t> en BTS selon la série technologique</a:t>
          </a:r>
          <a:endParaRPr lang="fr-FR" sz="1000" b="1" dirty="0">
            <a:solidFill>
              <a:schemeClr val="tx1">
                <a:lumMod val="75000"/>
                <a:lumOff val="2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0.08599</cdr:y>
    </cdr:to>
    <cdr:sp macro="" textlink="">
      <cdr:nvSpPr>
        <cdr:cNvPr id="2" name="ZoneTexte 1">
          <a:extLst xmlns:a="http://schemas.openxmlformats.org/drawingml/2006/main">
            <a:ext uri="{FF2B5EF4-FFF2-40B4-BE49-F238E27FC236}">
              <a16:creationId xmlns:a16="http://schemas.microsoft.com/office/drawing/2014/main" id="{404ECF57-CAD3-06A3-BE24-BB31155D6FA2}"/>
            </a:ext>
          </a:extLst>
        </cdr:cNvPr>
        <cdr:cNvSpPr txBox="1"/>
      </cdr:nvSpPr>
      <cdr:spPr>
        <a:xfrm xmlns:a="http://schemas.openxmlformats.org/drawingml/2006/main">
          <a:off x="0" y="0"/>
          <a:ext cx="6336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solidFill>
                <a:schemeClr val="tx1">
                  <a:lumMod val="75000"/>
                  <a:lumOff val="25000"/>
                </a:schemeClr>
              </a:solidFill>
            </a:rPr>
            <a:t>Taux de proposition</a:t>
          </a:r>
          <a:r>
            <a:rPr lang="fr-FR" sz="1000" b="1" baseline="0" dirty="0">
              <a:solidFill>
                <a:schemeClr val="tx1">
                  <a:lumMod val="75000"/>
                  <a:lumOff val="25000"/>
                </a:schemeClr>
              </a:solidFill>
            </a:rPr>
            <a:t> en CPGE selon la série technologique</a:t>
          </a:r>
          <a:endParaRPr lang="fr-FR" sz="1000" b="1" dirty="0">
            <a:solidFill>
              <a:schemeClr val="tx1">
                <a:lumMod val="75000"/>
                <a:lumOff val="2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cdr:y>
    </cdr:to>
    <cdr:sp macro="" textlink="">
      <cdr:nvSpPr>
        <cdr:cNvPr id="2" name="ZoneTexte 1">
          <a:extLst xmlns:a="http://schemas.openxmlformats.org/drawingml/2006/main">
            <a:ext uri="{FF2B5EF4-FFF2-40B4-BE49-F238E27FC236}">
              <a16:creationId xmlns:a16="http://schemas.microsoft.com/office/drawing/2014/main" id="{2C94FFE3-D640-D0A1-A245-3E2CEA4B0077}"/>
            </a:ext>
          </a:extLst>
        </cdr:cNvPr>
        <cdr:cNvSpPr txBox="1"/>
      </cdr:nvSpPr>
      <cdr:spPr>
        <a:xfrm xmlns:a="http://schemas.openxmlformats.org/drawingml/2006/main">
          <a:off x="0" y="0"/>
          <a:ext cx="6336000" cy="3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2.77778E-7</cdr:y>
    </cdr:from>
    <cdr:to>
      <cdr:x>1</cdr:x>
      <cdr:y>0.08909</cdr:y>
    </cdr:to>
    <cdr:sp macro="" textlink="">
      <cdr:nvSpPr>
        <cdr:cNvPr id="3" name="ZoneTexte 2">
          <a:extLst xmlns:a="http://schemas.openxmlformats.org/drawingml/2006/main">
            <a:ext uri="{FF2B5EF4-FFF2-40B4-BE49-F238E27FC236}">
              <a16:creationId xmlns:a16="http://schemas.microsoft.com/office/drawing/2014/main" id="{E18571BB-8BF4-200F-3E9A-388BC4960A5D}"/>
            </a:ext>
          </a:extLst>
        </cdr:cNvPr>
        <cdr:cNvSpPr txBox="1"/>
      </cdr:nvSpPr>
      <cdr:spPr>
        <a:xfrm xmlns:a="http://schemas.openxmlformats.org/drawingml/2006/main">
          <a:off x="0" y="1"/>
          <a:ext cx="6336000" cy="3207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0</cdr:y>
    </cdr:from>
    <cdr:to>
      <cdr:x>1</cdr:x>
      <cdr:y>0.12898</cdr:y>
    </cdr:to>
    <cdr:sp macro="" textlink="">
      <cdr:nvSpPr>
        <cdr:cNvPr id="4" name="ZoneTexte 3">
          <a:extLst xmlns:a="http://schemas.openxmlformats.org/drawingml/2006/main">
            <a:ext uri="{FF2B5EF4-FFF2-40B4-BE49-F238E27FC236}">
              <a16:creationId xmlns:a16="http://schemas.microsoft.com/office/drawing/2014/main" id="{1D0574B9-8839-3CB6-0584-CD4F784B0978}"/>
            </a:ext>
          </a:extLst>
        </cdr:cNvPr>
        <cdr:cNvSpPr txBox="1"/>
      </cdr:nvSpPr>
      <cdr:spPr>
        <a:xfrm xmlns:a="http://schemas.openxmlformats.org/drawingml/2006/main">
          <a:off x="0" y="0"/>
          <a:ext cx="63360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b="1" i="0" u="none" strike="noStrike" dirty="0">
              <a:solidFill>
                <a:schemeClr val="tx1">
                  <a:lumMod val="75000"/>
                  <a:lumOff val="25000"/>
                </a:schemeClr>
              </a:solidFill>
              <a:latin typeface="Arial"/>
              <a:cs typeface="Arial"/>
            </a:rPr>
            <a:t>Districts de Seine-et-Marne</a:t>
          </a:r>
          <a:endParaRPr lang="fr-FR" sz="900" b="1" dirty="0">
            <a:solidFill>
              <a:schemeClr val="tx1">
                <a:lumMod val="75000"/>
                <a:lumOff val="25000"/>
              </a:schemeClr>
            </a:solidFill>
            <a:latin typeface="+mn-lt"/>
          </a:endParaRPr>
        </a:p>
      </cdr:txBody>
    </cdr:sp>
  </cdr:relSizeAnchor>
  <cdr:relSizeAnchor xmlns:cdr="http://schemas.openxmlformats.org/drawingml/2006/chartDrawing">
    <cdr:from>
      <cdr:x>0.13656</cdr:x>
      <cdr:y>0.52517</cdr:y>
    </cdr:from>
    <cdr:to>
      <cdr:x>0.14785</cdr:x>
      <cdr:y>0.56517</cdr:y>
    </cdr:to>
    <cdr:sp macro="" textlink="">
      <cdr:nvSpPr>
        <cdr:cNvPr id="5" name="ZoneTexte 4"/>
        <cdr:cNvSpPr txBox="1"/>
      </cdr:nvSpPr>
      <cdr:spPr>
        <a:xfrm xmlns:a="http://schemas.openxmlformats.org/drawingml/2006/main">
          <a:off x="871692" y="1890605"/>
          <a:ext cx="72008"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0.12412</cdr:x>
      <cdr:y>0.47639</cdr:y>
    </cdr:from>
    <cdr:to>
      <cdr:x>0.20308</cdr:x>
      <cdr:y>0.5964</cdr:y>
    </cdr:to>
    <cdr:sp macro="" textlink="">
      <cdr:nvSpPr>
        <cdr:cNvPr id="6" name="ZoneTexte 5"/>
        <cdr:cNvSpPr txBox="1"/>
      </cdr:nvSpPr>
      <cdr:spPr>
        <a:xfrm xmlns:a="http://schemas.openxmlformats.org/drawingml/2006/main" rot="16200000">
          <a:off x="828232" y="1679001"/>
          <a:ext cx="43204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dirty="0"/>
            <a:t>269</a:t>
          </a:r>
        </a:p>
        <a:p xmlns:a="http://schemas.openxmlformats.org/drawingml/2006/main">
          <a:r>
            <a:rPr lang="fr-FR" dirty="0"/>
            <a:t>352</a:t>
          </a:r>
        </a:p>
        <a:p xmlns:a="http://schemas.openxmlformats.org/drawingml/2006/main">
          <a:endParaRPr lang="fr-FR"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0.1</cdr:y>
    </cdr:to>
    <cdr:sp macro="" textlink="">
      <cdr:nvSpPr>
        <cdr:cNvPr id="2" name="ZoneTexte 1">
          <a:extLst xmlns:a="http://schemas.openxmlformats.org/drawingml/2006/main">
            <a:ext uri="{FF2B5EF4-FFF2-40B4-BE49-F238E27FC236}">
              <a16:creationId xmlns:a16="http://schemas.microsoft.com/office/drawing/2014/main" id="{2C94FFE3-D640-D0A1-A245-3E2CEA4B0077}"/>
            </a:ext>
          </a:extLst>
        </cdr:cNvPr>
        <cdr:cNvSpPr txBox="1"/>
      </cdr:nvSpPr>
      <cdr:spPr>
        <a:xfrm xmlns:a="http://schemas.openxmlformats.org/drawingml/2006/main">
          <a:off x="0" y="0"/>
          <a:ext cx="6336000" cy="3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2.77778E-7</cdr:y>
    </cdr:from>
    <cdr:to>
      <cdr:x>1</cdr:x>
      <cdr:y>0.08909</cdr:y>
    </cdr:to>
    <cdr:sp macro="" textlink="">
      <cdr:nvSpPr>
        <cdr:cNvPr id="3" name="ZoneTexte 2">
          <a:extLst xmlns:a="http://schemas.openxmlformats.org/drawingml/2006/main">
            <a:ext uri="{FF2B5EF4-FFF2-40B4-BE49-F238E27FC236}">
              <a16:creationId xmlns:a16="http://schemas.microsoft.com/office/drawing/2014/main" id="{E18571BB-8BF4-200F-3E9A-388BC4960A5D}"/>
            </a:ext>
          </a:extLst>
        </cdr:cNvPr>
        <cdr:cNvSpPr txBox="1"/>
      </cdr:nvSpPr>
      <cdr:spPr>
        <a:xfrm xmlns:a="http://schemas.openxmlformats.org/drawingml/2006/main">
          <a:off x="0" y="1"/>
          <a:ext cx="6336000" cy="3207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0</cdr:y>
    </cdr:from>
    <cdr:to>
      <cdr:x>1</cdr:x>
      <cdr:y>0.12898</cdr:y>
    </cdr:to>
    <cdr:sp macro="" textlink="">
      <cdr:nvSpPr>
        <cdr:cNvPr id="4" name="ZoneTexte 3">
          <a:extLst xmlns:a="http://schemas.openxmlformats.org/drawingml/2006/main">
            <a:ext uri="{FF2B5EF4-FFF2-40B4-BE49-F238E27FC236}">
              <a16:creationId xmlns:a16="http://schemas.microsoft.com/office/drawing/2014/main" id="{1D0574B9-8839-3CB6-0584-CD4F784B0978}"/>
            </a:ext>
          </a:extLst>
        </cdr:cNvPr>
        <cdr:cNvSpPr txBox="1"/>
      </cdr:nvSpPr>
      <cdr:spPr>
        <a:xfrm xmlns:a="http://schemas.openxmlformats.org/drawingml/2006/main">
          <a:off x="0" y="0"/>
          <a:ext cx="63360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b="1" i="0" u="none" strike="noStrike" dirty="0">
              <a:solidFill>
                <a:schemeClr val="tx1">
                  <a:lumMod val="75000"/>
                  <a:lumOff val="25000"/>
                </a:schemeClr>
              </a:solidFill>
              <a:latin typeface="Arial"/>
              <a:cs typeface="Arial"/>
            </a:rPr>
            <a:t>Districts de Seine-Saint-Denis</a:t>
          </a:r>
          <a:endParaRPr lang="fr-FR" sz="900" b="1" dirty="0">
            <a:solidFill>
              <a:schemeClr val="tx1">
                <a:lumMod val="75000"/>
                <a:lumOff val="25000"/>
              </a:schemeClr>
            </a:solidFill>
            <a:latin typeface="+mn-lt"/>
          </a:endParaRPr>
        </a:p>
      </cdr:txBody>
    </cdr:sp>
  </cdr:relSizeAnchor>
  <cdr:relSizeAnchor xmlns:cdr="http://schemas.openxmlformats.org/drawingml/2006/chartDrawing">
    <cdr:from>
      <cdr:x>0.15508</cdr:x>
      <cdr:y>0.4905</cdr:y>
    </cdr:from>
    <cdr:to>
      <cdr:x>0.2478</cdr:x>
      <cdr:y>0.61051</cdr:y>
    </cdr:to>
    <cdr:sp macro="" textlink="">
      <cdr:nvSpPr>
        <cdr:cNvPr id="5" name="ZoneTexte 1"/>
        <cdr:cNvSpPr txBox="1"/>
      </cdr:nvSpPr>
      <cdr:spPr>
        <a:xfrm xmlns:a="http://schemas.openxmlformats.org/drawingml/2006/main" rot="16200000">
          <a:off x="879032" y="1729801"/>
          <a:ext cx="432048"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dirty="0"/>
        </a:p>
        <a:p xmlns:a="http://schemas.openxmlformats.org/drawingml/2006/main">
          <a:endParaRPr lang="fr-FR"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1</cdr:x>
      <cdr:y>0.1</cdr:y>
    </cdr:to>
    <cdr:sp macro="" textlink="">
      <cdr:nvSpPr>
        <cdr:cNvPr id="2" name="ZoneTexte 1">
          <a:extLst xmlns:a="http://schemas.openxmlformats.org/drawingml/2006/main">
            <a:ext uri="{FF2B5EF4-FFF2-40B4-BE49-F238E27FC236}">
              <a16:creationId xmlns:a16="http://schemas.microsoft.com/office/drawing/2014/main" id="{2C94FFE3-D640-D0A1-A245-3E2CEA4B0077}"/>
            </a:ext>
          </a:extLst>
        </cdr:cNvPr>
        <cdr:cNvSpPr txBox="1"/>
      </cdr:nvSpPr>
      <cdr:spPr>
        <a:xfrm xmlns:a="http://schemas.openxmlformats.org/drawingml/2006/main">
          <a:off x="0" y="0"/>
          <a:ext cx="6336000" cy="360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2.77778E-7</cdr:y>
    </cdr:from>
    <cdr:to>
      <cdr:x>1</cdr:x>
      <cdr:y>0.08909</cdr:y>
    </cdr:to>
    <cdr:sp macro="" textlink="">
      <cdr:nvSpPr>
        <cdr:cNvPr id="3" name="ZoneTexte 2">
          <a:extLst xmlns:a="http://schemas.openxmlformats.org/drawingml/2006/main">
            <a:ext uri="{FF2B5EF4-FFF2-40B4-BE49-F238E27FC236}">
              <a16:creationId xmlns:a16="http://schemas.microsoft.com/office/drawing/2014/main" id="{E18571BB-8BF4-200F-3E9A-388BC4960A5D}"/>
            </a:ext>
          </a:extLst>
        </cdr:cNvPr>
        <cdr:cNvSpPr txBox="1"/>
      </cdr:nvSpPr>
      <cdr:spPr>
        <a:xfrm xmlns:a="http://schemas.openxmlformats.org/drawingml/2006/main">
          <a:off x="0" y="1"/>
          <a:ext cx="6336000" cy="3207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900" b="1" dirty="0">
            <a:latin typeface="+mn-lt"/>
          </a:endParaRPr>
        </a:p>
      </cdr:txBody>
    </cdr:sp>
  </cdr:relSizeAnchor>
  <cdr:relSizeAnchor xmlns:cdr="http://schemas.openxmlformats.org/drawingml/2006/chartDrawing">
    <cdr:from>
      <cdr:x>0</cdr:x>
      <cdr:y>0</cdr:y>
    </cdr:from>
    <cdr:to>
      <cdr:x>1</cdr:x>
      <cdr:y>0.12898</cdr:y>
    </cdr:to>
    <cdr:sp macro="" textlink="">
      <cdr:nvSpPr>
        <cdr:cNvPr id="4" name="ZoneTexte 3">
          <a:extLst xmlns:a="http://schemas.openxmlformats.org/drawingml/2006/main">
            <a:ext uri="{FF2B5EF4-FFF2-40B4-BE49-F238E27FC236}">
              <a16:creationId xmlns:a16="http://schemas.microsoft.com/office/drawing/2014/main" id="{1D0574B9-8839-3CB6-0584-CD4F784B0978}"/>
            </a:ext>
          </a:extLst>
        </cdr:cNvPr>
        <cdr:cNvSpPr txBox="1"/>
      </cdr:nvSpPr>
      <cdr:spPr>
        <a:xfrm xmlns:a="http://schemas.openxmlformats.org/drawingml/2006/main">
          <a:off x="0" y="0"/>
          <a:ext cx="6336000"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b="1" i="0" u="none" strike="noStrike" dirty="0">
              <a:solidFill>
                <a:schemeClr val="tx1">
                  <a:lumMod val="75000"/>
                  <a:lumOff val="25000"/>
                </a:schemeClr>
              </a:solidFill>
              <a:latin typeface="Arial"/>
              <a:cs typeface="Arial"/>
            </a:rPr>
            <a:t>Districts du Val-de-Marne</a:t>
          </a:r>
          <a:endParaRPr lang="fr-FR" sz="900" b="1" dirty="0">
            <a:solidFill>
              <a:schemeClr val="tx1">
                <a:lumMod val="75000"/>
                <a:lumOff val="25000"/>
              </a:schemeClr>
            </a:solidFill>
            <a:latin typeface="+mn-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1</cdr:x>
      <cdr:y>0.08599</cdr:y>
    </cdr:to>
    <cdr:sp macro="" textlink="">
      <cdr:nvSpPr>
        <cdr:cNvPr id="2" name="ZoneTexte 1">
          <a:extLst xmlns:a="http://schemas.openxmlformats.org/drawingml/2006/main">
            <a:ext uri="{FF2B5EF4-FFF2-40B4-BE49-F238E27FC236}">
              <a16:creationId xmlns:a16="http://schemas.microsoft.com/office/drawing/2014/main" id="{404ECF57-CAD3-06A3-BE24-BB31155D6FA2}"/>
            </a:ext>
          </a:extLst>
        </cdr:cNvPr>
        <cdr:cNvSpPr txBox="1"/>
      </cdr:nvSpPr>
      <cdr:spPr>
        <a:xfrm xmlns:a="http://schemas.openxmlformats.org/drawingml/2006/main">
          <a:off x="0" y="0"/>
          <a:ext cx="6336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solidFill>
                <a:schemeClr val="tx1">
                  <a:lumMod val="75000"/>
                  <a:lumOff val="25000"/>
                </a:schemeClr>
              </a:solidFill>
            </a:rPr>
            <a:t>Nombre</a:t>
          </a:r>
          <a:r>
            <a:rPr lang="fr-FR" sz="1000" b="1" baseline="0" dirty="0">
              <a:solidFill>
                <a:schemeClr val="tx1">
                  <a:lumMod val="75000"/>
                  <a:lumOff val="25000"/>
                </a:schemeClr>
              </a:solidFill>
            </a:rPr>
            <a:t> de candidats en PP par domaine de formation</a:t>
          </a:r>
          <a:endParaRPr lang="fr-FR" sz="1000" b="1" dirty="0">
            <a:solidFill>
              <a:schemeClr val="tx1">
                <a:lumMod val="75000"/>
                <a:lumOff val="2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0.07832</cdr:y>
    </cdr:to>
    <cdr:sp macro="" textlink="">
      <cdr:nvSpPr>
        <cdr:cNvPr id="2" name="ZoneTexte 1">
          <a:extLst xmlns:a="http://schemas.openxmlformats.org/drawingml/2006/main">
            <a:ext uri="{FF2B5EF4-FFF2-40B4-BE49-F238E27FC236}">
              <a16:creationId xmlns:a16="http://schemas.microsoft.com/office/drawing/2014/main" id="{C40BA19E-96D8-FAD5-0E59-350650491480}"/>
            </a:ext>
          </a:extLst>
        </cdr:cNvPr>
        <cdr:cNvSpPr txBox="1"/>
      </cdr:nvSpPr>
      <cdr:spPr>
        <a:xfrm xmlns:a="http://schemas.openxmlformats.org/drawingml/2006/main">
          <a:off x="0" y="0"/>
          <a:ext cx="4215600" cy="261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CA76624E-7ADD-4BA1-8284-B421C13BBFDE}" type="TxLink">
            <a:rPr lang="en-US" sz="1000" b="1" i="0" u="none" strike="noStrike">
              <a:solidFill>
                <a:schemeClr val="tx1">
                  <a:lumMod val="75000"/>
                  <a:lumOff val="25000"/>
                </a:schemeClr>
              </a:solidFill>
              <a:latin typeface="Arial"/>
              <a:cs typeface="Arial"/>
            </a:rPr>
            <a:pPr algn="ctr"/>
            <a:t>Biochimie-biologie-biotechnologie</a:t>
          </a:fld>
          <a:endParaRPr lang="fr-FR" sz="1200" b="1" dirty="0">
            <a:solidFill>
              <a:schemeClr val="tx1">
                <a:lumMod val="75000"/>
                <a:lumOff val="2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1</cdr:x>
      <cdr:y>0.07832</cdr:y>
    </cdr:to>
    <cdr:sp macro="" textlink="">
      <cdr:nvSpPr>
        <cdr:cNvPr id="2" name="ZoneTexte 1">
          <a:extLst xmlns:a="http://schemas.openxmlformats.org/drawingml/2006/main">
            <a:ext uri="{FF2B5EF4-FFF2-40B4-BE49-F238E27FC236}">
              <a16:creationId xmlns:a16="http://schemas.microsoft.com/office/drawing/2014/main" id="{C40BA19E-96D8-FAD5-0E59-350650491480}"/>
            </a:ext>
          </a:extLst>
        </cdr:cNvPr>
        <cdr:cNvSpPr txBox="1"/>
      </cdr:nvSpPr>
      <cdr:spPr>
        <a:xfrm xmlns:a="http://schemas.openxmlformats.org/drawingml/2006/main">
          <a:off x="0" y="0"/>
          <a:ext cx="4215600" cy="261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8F1894A6-76F8-4DD4-BDE5-BBFE9DE82BDB}" type="TxLink">
            <a:rPr lang="en-US" sz="1000" b="1" i="0" u="none" strike="noStrike">
              <a:solidFill>
                <a:schemeClr val="tx1">
                  <a:lumMod val="75000"/>
                  <a:lumOff val="25000"/>
                </a:schemeClr>
              </a:solidFill>
              <a:latin typeface="Arial"/>
              <a:cs typeface="Arial"/>
            </a:rPr>
            <a:pPr algn="ctr"/>
            <a:t>Sciences physiques et chimiques en laboratoire</a:t>
          </a:fld>
          <a:endParaRPr lang="fr-FR" sz="1000" b="1" dirty="0">
            <a:solidFill>
              <a:schemeClr val="tx1">
                <a:lumMod val="75000"/>
                <a:lumOff val="2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0.08599</cdr:y>
    </cdr:to>
    <cdr:sp macro="" textlink="">
      <cdr:nvSpPr>
        <cdr:cNvPr id="2" name="ZoneTexte 1">
          <a:extLst xmlns:a="http://schemas.openxmlformats.org/drawingml/2006/main">
            <a:ext uri="{FF2B5EF4-FFF2-40B4-BE49-F238E27FC236}">
              <a16:creationId xmlns:a16="http://schemas.microsoft.com/office/drawing/2014/main" id="{404ECF57-CAD3-06A3-BE24-BB31155D6FA2}"/>
            </a:ext>
          </a:extLst>
        </cdr:cNvPr>
        <cdr:cNvSpPr txBox="1"/>
      </cdr:nvSpPr>
      <cdr:spPr>
        <a:xfrm xmlns:a="http://schemas.openxmlformats.org/drawingml/2006/main">
          <a:off x="0" y="0"/>
          <a:ext cx="6336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solidFill>
                <a:schemeClr val="tx1">
                  <a:lumMod val="75000"/>
                  <a:lumOff val="25000"/>
                </a:schemeClr>
              </a:solidFill>
            </a:rPr>
            <a:t>Taux de proposition</a:t>
          </a:r>
          <a:r>
            <a:rPr lang="fr-FR" sz="1000" b="1" baseline="0" dirty="0">
              <a:solidFill>
                <a:schemeClr val="tx1">
                  <a:lumMod val="75000"/>
                  <a:lumOff val="25000"/>
                </a:schemeClr>
              </a:solidFill>
            </a:rPr>
            <a:t> pour toute formation selon la série technologique</a:t>
          </a:r>
          <a:endParaRPr lang="fr-FR" sz="1000" b="1" dirty="0">
            <a:solidFill>
              <a:schemeClr val="tx1">
                <a:lumMod val="75000"/>
                <a:lumOff val="2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1</cdr:x>
      <cdr:y>0.08599</cdr:y>
    </cdr:to>
    <cdr:sp macro="" textlink="">
      <cdr:nvSpPr>
        <cdr:cNvPr id="2" name="ZoneTexte 1">
          <a:extLst xmlns:a="http://schemas.openxmlformats.org/drawingml/2006/main">
            <a:ext uri="{FF2B5EF4-FFF2-40B4-BE49-F238E27FC236}">
              <a16:creationId xmlns:a16="http://schemas.microsoft.com/office/drawing/2014/main" id="{404ECF57-CAD3-06A3-BE24-BB31155D6FA2}"/>
            </a:ext>
          </a:extLst>
        </cdr:cNvPr>
        <cdr:cNvSpPr txBox="1"/>
      </cdr:nvSpPr>
      <cdr:spPr>
        <a:xfrm xmlns:a="http://schemas.openxmlformats.org/drawingml/2006/main">
          <a:off x="0" y="0"/>
          <a:ext cx="63360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000" b="1" dirty="0">
              <a:solidFill>
                <a:schemeClr val="tx1">
                  <a:lumMod val="75000"/>
                  <a:lumOff val="25000"/>
                </a:schemeClr>
              </a:solidFill>
            </a:rPr>
            <a:t>Taux de proposition</a:t>
          </a:r>
          <a:r>
            <a:rPr lang="fr-FR" sz="1000" b="1" baseline="0" dirty="0">
              <a:solidFill>
                <a:schemeClr val="tx1">
                  <a:lumMod val="75000"/>
                  <a:lumOff val="25000"/>
                </a:schemeClr>
              </a:solidFill>
            </a:rPr>
            <a:t> en BUT selon la série technologique</a:t>
          </a:r>
          <a:endParaRPr lang="fr-FR" sz="1000" b="1" dirty="0">
            <a:solidFill>
              <a:schemeClr val="tx1">
                <a:lumMod val="75000"/>
                <a:lumOff val="2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A926A-B291-43A0-994C-D94D7648BCBC}" type="datetimeFigureOut">
              <a:rPr lang="fr-FR" smtClean="0"/>
              <a:t>18/01/2024</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4CD3E-7A8B-477A-A261-020ACDB1CA49}" type="slidenum">
              <a:rPr lang="fr-FR" smtClean="0"/>
              <a:t>‹N°›</a:t>
            </a:fld>
            <a:endParaRPr lang="fr-FR" dirty="0"/>
          </a:p>
        </p:txBody>
      </p:sp>
    </p:spTree>
    <p:extLst>
      <p:ext uri="{BB962C8B-B14F-4D97-AF65-F5344CB8AC3E}">
        <p14:creationId xmlns:p14="http://schemas.microsoft.com/office/powerpoint/2010/main" val="3686700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itchFamily="34" charset="0"/>
              </a:defRPr>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pitchFamily="34" charset="0"/>
              </a:defRPr>
            </a:lvl1pPr>
          </a:lstStyle>
          <a:p>
            <a:pPr>
              <a:defRPr/>
            </a:pPr>
            <a:fld id="{098E5254-3583-4281-ADC2-3C231868E126}" type="datetimeFigureOut">
              <a:rPr lang="fr-FR"/>
              <a:pPr>
                <a:defRPr/>
              </a:pPr>
              <a:t>18/01/2024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itchFamily="34" charset="0"/>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CC234C-0DE1-44C1-A4DE-3A8628BAECE8}"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6DB8E5-F3E1-41F9-9D50-D095BE19BA8F}" type="slidenum">
              <a:rPr lang="fr-FR" altLang="fr-FR" smtClean="0"/>
              <a:pPr/>
              <a:t>1</a:t>
            </a:fld>
            <a:endParaRPr lang="fr-FR"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série STL est présente dans 4 établissements de Saint-Denis</a:t>
            </a:r>
          </a:p>
          <a:p>
            <a:r>
              <a:rPr lang="fr-FR" dirty="0"/>
              <a:t>La spécialité biochimie-biologie-biotechnologie est présente dans 2 de ces établissements.</a:t>
            </a:r>
          </a:p>
          <a:p>
            <a:r>
              <a:rPr lang="fr-FR" dirty="0"/>
              <a:t>La spécialité sciences physiques et chimiques en laboratoire est présente dans 3 de ces établissements. </a:t>
            </a:r>
          </a:p>
          <a:p>
            <a:r>
              <a:rPr lang="fr-FR" sz="1200" b="0" i="0" u="none" strike="noStrike" kern="1200" dirty="0">
                <a:solidFill>
                  <a:schemeClr val="tx1"/>
                </a:solidFill>
                <a:effectLst/>
                <a:latin typeface="Arial" pitchFamily="34" charset="0"/>
                <a:ea typeface="+mn-ea"/>
                <a:cs typeface="+mn-cs"/>
              </a:rPr>
              <a:t>	-   	Sciences physiques</a:t>
            </a:r>
            <a:r>
              <a:rPr lang="fr-FR" sz="1200" b="0" i="0" u="none" strike="noStrike" kern="1200" baseline="0" dirty="0">
                <a:solidFill>
                  <a:schemeClr val="tx1"/>
                </a:solidFill>
                <a:effectLst/>
                <a:latin typeface="Arial" pitchFamily="34" charset="0"/>
                <a:ea typeface="+mn-ea"/>
                <a:cs typeface="+mn-cs"/>
              </a:rPr>
              <a:t> et chimiques en l</a:t>
            </a:r>
            <a:r>
              <a:rPr lang="fr-FR" sz="1200" b="0" i="0" u="none" strike="noStrike" kern="1200" dirty="0">
                <a:solidFill>
                  <a:schemeClr val="tx1"/>
                </a:solidFill>
                <a:effectLst/>
                <a:latin typeface="Arial" pitchFamily="34" charset="0"/>
                <a:ea typeface="+mn-ea"/>
                <a:cs typeface="+mn-cs"/>
              </a:rPr>
              <a:t>aboratoire	Biochimie-Biologie-Biotechnologie</a:t>
            </a:r>
          </a:p>
          <a:p>
            <a:r>
              <a:rPr lang="fr-FR" sz="1200" b="0" i="0" u="none" strike="noStrike" kern="1200" dirty="0">
                <a:solidFill>
                  <a:schemeClr val="tx1"/>
                </a:solidFill>
                <a:effectLst/>
                <a:latin typeface="Arial" pitchFamily="34" charset="0"/>
                <a:ea typeface="+mn-ea"/>
                <a:cs typeface="+mn-cs"/>
              </a:rPr>
              <a:t>BLAISE CENDRARS</a:t>
            </a:r>
            <a:r>
              <a:rPr lang="fr-FR" dirty="0"/>
              <a:t> 		</a:t>
            </a:r>
            <a:r>
              <a:rPr lang="fr-FR" sz="1200" b="0" i="0" u="none" strike="noStrike" kern="1200" dirty="0">
                <a:solidFill>
                  <a:schemeClr val="tx1"/>
                </a:solidFill>
                <a:effectLst/>
                <a:latin typeface="Arial" pitchFamily="34" charset="0"/>
                <a:ea typeface="+mn-ea"/>
                <a:cs typeface="+mn-cs"/>
              </a:rPr>
              <a:t>24</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p>
          <a:p>
            <a:r>
              <a:rPr lang="fr-FR" sz="1200" b="0" i="0" u="none" strike="noStrike" kern="1200" dirty="0">
                <a:solidFill>
                  <a:schemeClr val="tx1"/>
                </a:solidFill>
                <a:effectLst/>
                <a:latin typeface="Arial" pitchFamily="34" charset="0"/>
                <a:ea typeface="+mn-ea"/>
                <a:cs typeface="+mn-cs"/>
              </a:rPr>
              <a:t>HENRI WALLON</a:t>
            </a:r>
            <a:r>
              <a:rPr lang="fr-FR" dirty="0"/>
              <a:t> 		</a:t>
            </a:r>
            <a:r>
              <a:rPr lang="fr-FR" sz="1200" b="0" i="0" u="none" strike="noStrike" kern="1200" dirty="0">
                <a:solidFill>
                  <a:schemeClr val="tx1"/>
                </a:solidFill>
                <a:effectLst/>
                <a:latin typeface="Arial" pitchFamily="34" charset="0"/>
                <a:ea typeface="+mn-ea"/>
                <a:cs typeface="+mn-cs"/>
              </a:rPr>
              <a:t>28</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p>
          <a:p>
            <a:r>
              <a:rPr lang="fr-FR" sz="1200" b="0" i="0" u="none" strike="noStrike" kern="1200" dirty="0">
                <a:solidFill>
                  <a:schemeClr val="tx1"/>
                </a:solidFill>
                <a:effectLst/>
                <a:latin typeface="Arial" pitchFamily="34" charset="0"/>
                <a:ea typeface="+mn-ea"/>
                <a:cs typeface="+mn-cs"/>
              </a:rPr>
              <a:t>LIBERTE</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28</a:t>
            </a:r>
            <a:r>
              <a:rPr lang="fr-FR" dirty="0"/>
              <a:t> </a:t>
            </a:r>
          </a:p>
          <a:p>
            <a:r>
              <a:rPr lang="fr-FR" sz="1200" b="0" i="0" u="none" strike="noStrike" kern="1200" dirty="0">
                <a:solidFill>
                  <a:schemeClr val="tx1"/>
                </a:solidFill>
                <a:effectLst/>
                <a:latin typeface="Arial" pitchFamily="34" charset="0"/>
                <a:ea typeface="+mn-ea"/>
                <a:cs typeface="+mn-cs"/>
              </a:rPr>
              <a:t>PAUL ELUARD</a:t>
            </a:r>
            <a:r>
              <a:rPr lang="fr-FR" dirty="0"/>
              <a:t> 			</a:t>
            </a:r>
            <a:r>
              <a:rPr lang="fr-FR" sz="1200" b="0" i="0" u="none" strike="noStrike" kern="1200" dirty="0">
                <a:solidFill>
                  <a:schemeClr val="tx1"/>
                </a:solidFill>
                <a:effectLst/>
                <a:latin typeface="Arial" pitchFamily="34" charset="0"/>
                <a:ea typeface="+mn-ea"/>
                <a:cs typeface="+mn-cs"/>
              </a:rPr>
              <a:t>12 				25</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14</a:t>
            </a:fld>
            <a:endParaRPr lang="fr-FR" altLang="fr-FR" dirty="0"/>
          </a:p>
        </p:txBody>
      </p:sp>
    </p:spTree>
    <p:extLst>
      <p:ext uri="{BB962C8B-B14F-4D97-AF65-F5344CB8AC3E}">
        <p14:creationId xmlns:p14="http://schemas.microsoft.com/office/powerpoint/2010/main" val="137774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série STL est présente dans 5 établissements du Val-de-Marne, dont 1 privé (à Vincennes).</a:t>
            </a:r>
            <a:br>
              <a:rPr lang="fr-FR" dirty="0"/>
            </a:br>
            <a:r>
              <a:rPr lang="fr-FR" dirty="0"/>
              <a:t>La spécialité biochimie-biologie-biotechnologie est présente dans 4 de ces établissements.</a:t>
            </a:r>
          </a:p>
          <a:p>
            <a:r>
              <a:rPr lang="fr-FR" dirty="0"/>
              <a:t>La spécialité sciences physiques et chimiques en</a:t>
            </a:r>
            <a:r>
              <a:rPr lang="fr-FR" baseline="0" dirty="0"/>
              <a:t> </a:t>
            </a:r>
            <a:r>
              <a:rPr lang="fr-FR" dirty="0"/>
              <a:t>laboratoire est présente dans 2 de ces établissements. </a:t>
            </a:r>
          </a:p>
          <a:p>
            <a:r>
              <a:rPr lang="fr-FR" sz="1200" b="0" i="0" u="none" strike="noStrike" kern="1200" dirty="0">
                <a:solidFill>
                  <a:schemeClr val="tx1"/>
                </a:solidFill>
                <a:effectLst/>
                <a:latin typeface="Arial" pitchFamily="34" charset="0"/>
                <a:ea typeface="+mn-ea"/>
                <a:cs typeface="+mn-cs"/>
              </a:rPr>
              <a:t>	-   	Sciences physiques</a:t>
            </a:r>
            <a:r>
              <a:rPr lang="fr-FR" sz="1200" b="0" i="0" u="none" strike="noStrike" kern="1200" baseline="0" dirty="0">
                <a:solidFill>
                  <a:schemeClr val="tx1"/>
                </a:solidFill>
                <a:effectLst/>
                <a:latin typeface="Arial" pitchFamily="34" charset="0"/>
                <a:ea typeface="+mn-ea"/>
                <a:cs typeface="+mn-cs"/>
              </a:rPr>
              <a:t> et chimiques en l</a:t>
            </a:r>
            <a:r>
              <a:rPr lang="fr-FR" sz="1200" b="0" i="0" u="none" strike="noStrike" kern="1200" dirty="0">
                <a:solidFill>
                  <a:schemeClr val="tx1"/>
                </a:solidFill>
                <a:effectLst/>
                <a:latin typeface="Arial" pitchFamily="34" charset="0"/>
                <a:ea typeface="+mn-ea"/>
                <a:cs typeface="+mn-cs"/>
              </a:rPr>
              <a:t>aboratoire	Biochimie-Biologie-Biotechnologie</a:t>
            </a:r>
          </a:p>
          <a:p>
            <a:r>
              <a:rPr lang="fr-FR" sz="1200" b="0" i="0" u="none" strike="noStrike" kern="1200" dirty="0">
                <a:solidFill>
                  <a:schemeClr val="tx1"/>
                </a:solidFill>
                <a:effectLst/>
                <a:latin typeface="Arial" pitchFamily="34" charset="0"/>
                <a:ea typeface="+mn-ea"/>
                <a:cs typeface="+mn-cs"/>
              </a:rPr>
              <a:t>D'ARSONVAL</a:t>
            </a:r>
            <a:r>
              <a:rPr lang="fr-FR" dirty="0"/>
              <a:t> 			</a:t>
            </a:r>
            <a:r>
              <a:rPr lang="fr-FR" sz="1200" b="0" i="0" u="none" strike="noStrike" kern="1200" dirty="0">
                <a:solidFill>
                  <a:schemeClr val="tx1"/>
                </a:solidFill>
                <a:effectLst/>
                <a:latin typeface="Arial" pitchFamily="34" charset="0"/>
                <a:ea typeface="+mn-ea"/>
                <a:cs typeface="+mn-cs"/>
              </a:rPr>
              <a:t>44				28</a:t>
            </a:r>
            <a:r>
              <a:rPr lang="fr-FR" dirty="0"/>
              <a:t> </a:t>
            </a:r>
          </a:p>
          <a:p>
            <a:r>
              <a:rPr lang="fr-FR" sz="1200" b="0" i="0" u="none" strike="noStrike" kern="1200" dirty="0">
                <a:solidFill>
                  <a:schemeClr val="tx1"/>
                </a:solidFill>
                <a:effectLst/>
                <a:latin typeface="Arial" pitchFamily="34" charset="0"/>
                <a:ea typeface="+mn-ea"/>
                <a:cs typeface="+mn-cs"/>
              </a:rPr>
              <a:t>FERNAND LEGER</a:t>
            </a:r>
            <a:r>
              <a:rPr lang="fr-FR" dirty="0"/>
              <a:t> 		</a:t>
            </a:r>
            <a:r>
              <a:rPr lang="fr-FR" sz="1200" b="0" i="0" u="none" strike="noStrike" kern="1200" dirty="0">
                <a:solidFill>
                  <a:schemeClr val="tx1"/>
                </a:solidFill>
                <a:effectLst/>
                <a:latin typeface="Arial" pitchFamily="34" charset="0"/>
                <a:ea typeface="+mn-ea"/>
                <a:cs typeface="+mn-cs"/>
              </a:rPr>
              <a:t>24</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p>
          <a:p>
            <a:r>
              <a:rPr lang="fr-FR" sz="1200" b="0" i="0" u="none" strike="noStrike" kern="1200" dirty="0">
                <a:solidFill>
                  <a:schemeClr val="tx1"/>
                </a:solidFill>
                <a:effectLst/>
                <a:latin typeface="Arial" pitchFamily="34" charset="0"/>
                <a:ea typeface="+mn-ea"/>
                <a:cs typeface="+mn-cs"/>
              </a:rPr>
              <a:t>LOUISE MICHEL</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30</a:t>
            </a:r>
            <a:r>
              <a:rPr lang="fr-FR" dirty="0"/>
              <a:t> </a:t>
            </a:r>
          </a:p>
          <a:p>
            <a:r>
              <a:rPr lang="fr-FR" sz="1200" b="0" i="0" u="none" strike="noStrike" kern="1200" dirty="0">
                <a:solidFill>
                  <a:schemeClr val="tx1"/>
                </a:solidFill>
                <a:effectLst/>
                <a:latin typeface="Arial" pitchFamily="34" charset="0"/>
                <a:ea typeface="+mn-ea"/>
                <a:cs typeface="+mn-cs"/>
              </a:rPr>
              <a:t>LYCEE POLYVALENT DE CACHAN</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15</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15</a:t>
            </a:fld>
            <a:endParaRPr lang="fr-FR" altLang="fr-FR" dirty="0"/>
          </a:p>
        </p:txBody>
      </p:sp>
    </p:spTree>
    <p:extLst>
      <p:ext uri="{BB962C8B-B14F-4D97-AF65-F5344CB8AC3E}">
        <p14:creationId xmlns:p14="http://schemas.microsoft.com/office/powerpoint/2010/main" val="409482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Sécurisation.</a:t>
            </a:r>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16</a:t>
            </a:fld>
            <a:endParaRPr lang="fr-FR" altLang="fr-FR" dirty="0"/>
          </a:p>
        </p:txBody>
      </p:sp>
    </p:spTree>
    <p:extLst>
      <p:ext uri="{BB962C8B-B14F-4D97-AF65-F5344CB8AC3E}">
        <p14:creationId xmlns:p14="http://schemas.microsoft.com/office/powerpoint/2010/main" val="17147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série STL</a:t>
            </a:r>
            <a:r>
              <a:rPr lang="fr-FR" baseline="0" dirty="0"/>
              <a:t> représente 2,8% des demandes au sein de la voie technologique et 3,3% des décisions (stable).</a:t>
            </a:r>
            <a:endParaRPr lang="fr-FR"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18</a:t>
            </a:fld>
            <a:endParaRPr lang="fr-FR" altLang="fr-FR" dirty="0"/>
          </a:p>
        </p:txBody>
      </p:sp>
    </p:spTree>
    <p:extLst>
      <p:ext uri="{BB962C8B-B14F-4D97-AF65-F5344CB8AC3E}">
        <p14:creationId xmlns:p14="http://schemas.microsoft.com/office/powerpoint/2010/main" val="242002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Le</a:t>
            </a:r>
            <a:r>
              <a:rPr lang="fr-FR" i="1" baseline="0" dirty="0"/>
              <a:t>s effectifs indiqués correspondent aux saisies réalisées dans l’application SIECLE Orientation. Leur lecture est sujette à précaution car le taux de saisie par les établissements fluctue à chaque phase de la procédure.</a:t>
            </a:r>
            <a:endParaRPr lang="fr-FR" i="1" dirty="0"/>
          </a:p>
          <a:p>
            <a:endParaRPr lang="fr-FR" dirty="0"/>
          </a:p>
          <a:p>
            <a:r>
              <a:rPr lang="fr-FR" dirty="0"/>
              <a:t>Lors</a:t>
            </a:r>
            <a:r>
              <a:rPr lang="fr-FR" baseline="0" dirty="0"/>
              <a:t> de la phase provisoire, l</a:t>
            </a:r>
            <a:r>
              <a:rPr lang="fr-FR" dirty="0"/>
              <a:t>e</a:t>
            </a:r>
            <a:r>
              <a:rPr lang="fr-FR" baseline="0" dirty="0"/>
              <a:t> nombre d’intentions d’orientation </a:t>
            </a:r>
            <a:r>
              <a:rPr lang="fr-FR" dirty="0"/>
              <a:t>pour la série STL a augmenté en 2023 (+10%).</a:t>
            </a:r>
            <a:r>
              <a:rPr lang="fr-FR" baseline="0" dirty="0"/>
              <a:t> Les propositions sont quant à elles en hausse de 18% par rapport à 2022, ce qui traduit une augmentation des incitations par les établissements (le nombre de propositions équivaut à 2,2 fois le nombre d’intentions en 2023, contre 2,1 fois en 2022).</a:t>
            </a:r>
          </a:p>
          <a:p>
            <a:endParaRPr lang="fr-FR" baseline="0" dirty="0"/>
          </a:p>
          <a:p>
            <a:r>
              <a:rPr lang="fr-FR" baseline="0" dirty="0"/>
              <a:t>Cela n’a cependant pas eu d’effet sur les demandes des familles en phase définitive, avec un effectif similaire à 2022.</a:t>
            </a:r>
            <a:endParaRPr lang="fr-FR" dirty="0"/>
          </a:p>
          <a:p>
            <a:r>
              <a:rPr lang="fr-FR" dirty="0"/>
              <a:t>Le</a:t>
            </a:r>
            <a:r>
              <a:rPr lang="fr-FR" baseline="0" dirty="0"/>
              <a:t> nombre de décisions pour la série STL augmente quant à lui de 10%. Les établissements ont davantage incité à poursuivre vers cette série cette année, avec un nombre de décisions qui majore de 31% celui des demandes, alors que cette majoration était de 22% en 2022. </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19</a:t>
            </a:fld>
            <a:endParaRPr lang="fr-FR" altLang="fr-FR" dirty="0"/>
          </a:p>
        </p:txBody>
      </p:sp>
    </p:spTree>
    <p:extLst>
      <p:ext uri="{BB962C8B-B14F-4D97-AF65-F5344CB8AC3E}">
        <p14:creationId xmlns:p14="http://schemas.microsoft.com/office/powerpoint/2010/main" val="127631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avis pour la série STL sont les plus élevés dans les districts D6 Coulommiers, D7 Marne-La-Vallée et D12 Fontainebleau où la formation est présente.</a:t>
            </a:r>
          </a:p>
          <a:p>
            <a:r>
              <a:rPr lang="fr-FR" dirty="0"/>
              <a:t>Ils sont les plus faibles dans les districts D1 Chelles, D2 Mitry-Mory, D10 Brie-Sénat</a:t>
            </a:r>
            <a:r>
              <a:rPr lang="fr-FR" baseline="0" dirty="0"/>
              <a:t> où la série n’est pas présente.</a:t>
            </a:r>
            <a:endParaRPr lang="fr-FR" dirty="0"/>
          </a:p>
          <a:p>
            <a:r>
              <a:rPr lang="fr-FR" dirty="0"/>
              <a:t>Ils sont proches de la moyenne du département dans le D3 Meaux, le D4 Roissy-en-Brie et le D8 Melun</a:t>
            </a:r>
            <a:r>
              <a:rPr lang="fr-FR" baseline="0" dirty="0"/>
              <a:t> </a:t>
            </a:r>
            <a:r>
              <a:rPr lang="fr-FR" dirty="0"/>
              <a:t>qui disposent pourtant de cette formation.</a:t>
            </a:r>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20</a:t>
            </a:fld>
            <a:endParaRPr lang="fr-FR" altLang="fr-FR" dirty="0"/>
          </a:p>
        </p:txBody>
      </p:sp>
    </p:spTree>
    <p:extLst>
      <p:ext uri="{BB962C8B-B14F-4D97-AF65-F5344CB8AC3E}">
        <p14:creationId xmlns:p14="http://schemas.microsoft.com/office/powerpoint/2010/main" val="84371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n’y a eu aucune décision d’orientation pour la série STL dans le D3 Drancy. </a:t>
            </a:r>
          </a:p>
          <a:p>
            <a:r>
              <a:rPr lang="fr-FR" dirty="0"/>
              <a:t>Les demandes sont les plus fréquentes dans les districts D1 Saint Denis, D2 La Courneuve et D4 Aulnay et qui disposent de la formation.</a:t>
            </a:r>
          </a:p>
          <a:p>
            <a:r>
              <a:rPr lang="fr-FR" dirty="0"/>
              <a:t>Elles sont inférieures à la moyenne du département dans le D6 Montreuil où la série STL est pourtant présente.</a:t>
            </a:r>
          </a:p>
          <a:p>
            <a:r>
              <a:rPr lang="fr-FR" dirty="0"/>
              <a:t>Les incitations sont les plus fortes dans le D5 Bobigny où la formation n’est pas présente.</a:t>
            </a:r>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21</a:t>
            </a:fld>
            <a:endParaRPr lang="fr-FR" altLang="fr-FR" dirty="0"/>
          </a:p>
        </p:txBody>
      </p:sp>
    </p:spTree>
    <p:extLst>
      <p:ext uri="{BB962C8B-B14F-4D97-AF65-F5344CB8AC3E}">
        <p14:creationId xmlns:p14="http://schemas.microsoft.com/office/powerpoint/2010/main" val="136817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D3 Saint-Maur affiche un taux élevé de demandes pour la série STL (où la formation est présente), mais celui des décisions y est nettement supérieur.</a:t>
            </a:r>
          </a:p>
          <a:p>
            <a:r>
              <a:rPr lang="fr-FR" dirty="0"/>
              <a:t>Les incitations faites par les établissements sont aussi visibles dans le D2 Champigny, le D6 Ivry, le D8 L’Haÿ-Les-Roses (où la série STL est présente), ainsi que le D10 Limeil-Brévannes (où STL n’est pas présente).</a:t>
            </a:r>
          </a:p>
          <a:p>
            <a:r>
              <a:rPr lang="fr-FR" dirty="0"/>
              <a:t>Dans les autres districts, où la série n’est pas présente (en établissement public), les décisions restent proches des demandes.</a:t>
            </a:r>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22</a:t>
            </a:fld>
            <a:endParaRPr lang="fr-FR" altLang="fr-FR" dirty="0"/>
          </a:p>
        </p:txBody>
      </p:sp>
    </p:spTree>
    <p:extLst>
      <p:ext uri="{BB962C8B-B14F-4D97-AF65-F5344CB8AC3E}">
        <p14:creationId xmlns:p14="http://schemas.microsoft.com/office/powerpoint/2010/main" val="86774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Non affectés : </a:t>
            </a:r>
          </a:p>
          <a:p>
            <a:r>
              <a:rPr lang="fr-FR" dirty="0"/>
              <a:t>2021	8</a:t>
            </a:r>
          </a:p>
          <a:p>
            <a:endParaRPr lang="fr-FR" dirty="0"/>
          </a:p>
          <a:p>
            <a:r>
              <a:rPr lang="fr-FR" dirty="0"/>
              <a:t>2022	6</a:t>
            </a:r>
          </a:p>
          <a:p>
            <a:endParaRPr lang="fr-FR" dirty="0"/>
          </a:p>
          <a:p>
            <a:r>
              <a:rPr lang="fr-FR"/>
              <a:t>2023	9</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24</a:t>
            </a:fld>
            <a:endParaRPr lang="fr-FR" altLang="fr-FR" dirty="0"/>
          </a:p>
        </p:txBody>
      </p:sp>
    </p:spTree>
    <p:extLst>
      <p:ext uri="{BB962C8B-B14F-4D97-AF65-F5344CB8AC3E}">
        <p14:creationId xmlns:p14="http://schemas.microsoft.com/office/powerpoint/2010/main" val="118900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i="1"/>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A6D8A6-3846-409C-AF8A-44B7D773D837}" type="slidenum">
              <a:rPr lang="fr-FR" altLang="fr-FR" smtClean="0">
                <a:latin typeface="Arial" pitchFamily="34" charset="0"/>
                <a:cs typeface="Arial" pitchFamily="34" charset="0"/>
              </a:rPr>
              <a:pPr eaLnBrk="1" hangingPunct="1">
                <a:spcBef>
                  <a:spcPct val="0"/>
                </a:spcBef>
              </a:pPr>
              <a:t>26</a:t>
            </a:fld>
            <a:endParaRPr lang="fr-FR" altLang="fr-FR">
              <a:latin typeface="Arial" pitchFamily="34" charset="0"/>
              <a:cs typeface="Arial" pitchFamily="34" charset="0"/>
            </a:endParaRPr>
          </a:p>
        </p:txBody>
      </p:sp>
    </p:spTree>
    <p:extLst>
      <p:ext uri="{BB962C8B-B14F-4D97-AF65-F5344CB8AC3E}">
        <p14:creationId xmlns:p14="http://schemas.microsoft.com/office/powerpoint/2010/main" val="309347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cartographie a été réalisée avec les données de la rentrée 2020 mais l’offre de formation est identique à la rentrée 2023.</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3</a:t>
            </a:fld>
            <a:endParaRPr lang="fr-FR" altLang="fr-FR" dirty="0"/>
          </a:p>
        </p:txBody>
      </p:sp>
    </p:spTree>
    <p:extLst>
      <p:ext uri="{BB962C8B-B14F-4D97-AF65-F5344CB8AC3E}">
        <p14:creationId xmlns:p14="http://schemas.microsoft.com/office/powerpoint/2010/main" val="678497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Les élèves de la spécialité </a:t>
            </a:r>
            <a:r>
              <a:rPr lang="fr-FR" b="1" dirty="0"/>
              <a:t>biochimie-biologie-biotechnologie</a:t>
            </a:r>
            <a:r>
              <a:rPr lang="fr-FR" dirty="0"/>
              <a:t> demandent le plus souvent des BUT production (en hausse depuis 2021), suivi par les BTS production (stable) et les BTS services (en hausse).</a:t>
            </a:r>
          </a:p>
          <a:p>
            <a:r>
              <a:rPr lang="fr-FR" dirty="0"/>
              <a:t>Le 4</a:t>
            </a:r>
            <a:r>
              <a:rPr lang="fr-FR" baseline="30000" dirty="0"/>
              <a:t>e</a:t>
            </a:r>
            <a:r>
              <a:rPr lang="fr-FR" dirty="0"/>
              <a:t> domaine de formation venant ensuite étant les licences sciences-technologie-santé, dont les demandes sont en hausse depuis 2021.</a:t>
            </a:r>
          </a:p>
          <a:p>
            <a:endParaRPr lang="fr-FR" dirty="0"/>
          </a:p>
          <a:p>
            <a:r>
              <a:rPr lang="fr-FR" dirty="0"/>
              <a:t>Pour la spécialité </a:t>
            </a:r>
            <a:r>
              <a:rPr lang="fr-FR" b="1" dirty="0"/>
              <a:t>Sciences physiques et chimiques en laboratoire</a:t>
            </a:r>
            <a:r>
              <a:rPr lang="fr-FR" dirty="0"/>
              <a:t>, les BUT et BTS production sont tous deux en tête des demandes (avec des</a:t>
            </a:r>
            <a:r>
              <a:rPr lang="fr-FR" baseline="0" dirty="0"/>
              <a:t> ordres de grandeur similaires)</a:t>
            </a:r>
            <a:r>
              <a:rPr lang="fr-FR" dirty="0"/>
              <a:t>.</a:t>
            </a:r>
          </a:p>
          <a:p>
            <a:r>
              <a:rPr lang="fr-FR" dirty="0"/>
              <a:t>Les BTS Production et Service suivent une baisse du nombre de candidats par rapport à 2021.</a:t>
            </a:r>
          </a:p>
          <a:p>
            <a:r>
              <a:rPr lang="fr-FR" dirty="0"/>
              <a:t>Les demandes pour les licences du domaine Sciences technologie et santé sont en baisse depuis 2021 pour les élèves de cette spécialité.</a:t>
            </a:r>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29</a:t>
            </a:fld>
            <a:endParaRPr lang="fr-FR" altLang="fr-FR" dirty="0"/>
          </a:p>
        </p:txBody>
      </p:sp>
    </p:spTree>
    <p:extLst>
      <p:ext uri="{BB962C8B-B14F-4D97-AF65-F5344CB8AC3E}">
        <p14:creationId xmlns:p14="http://schemas.microsoft.com/office/powerpoint/2010/main" val="1742179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Génie biologique (BMB) = B</a:t>
            </a:r>
            <a:r>
              <a:rPr lang="fr-FR" i="1" baseline="0" dirty="0"/>
              <a:t>iologie médicale et biotechnologie </a:t>
            </a:r>
            <a:endParaRPr lang="fr-FR" i="1" dirty="0"/>
          </a:p>
          <a:p>
            <a:r>
              <a:rPr lang="fr-FR" i="1" dirty="0"/>
              <a:t>Génie biologique (SAB) = Sciences</a:t>
            </a:r>
            <a:r>
              <a:rPr lang="fr-FR" i="1" baseline="0" dirty="0"/>
              <a:t> de l’aliment et biotechnologie</a:t>
            </a:r>
          </a:p>
          <a:p>
            <a:endParaRPr lang="fr-FR" dirty="0"/>
          </a:p>
          <a:p>
            <a:r>
              <a:rPr lang="fr-FR" dirty="0"/>
              <a:t>Les élèves de la spécialité </a:t>
            </a:r>
            <a:r>
              <a:rPr lang="fr-FR" b="1" dirty="0"/>
              <a:t>biochimie-biologie-biotechnologie</a:t>
            </a:r>
            <a:r>
              <a:rPr lang="fr-FR" dirty="0"/>
              <a:t> demandent principalement</a:t>
            </a:r>
            <a:r>
              <a:rPr lang="fr-FR" baseline="0" dirty="0"/>
              <a:t> le BTS Analyses de biologie médicale (en hausse depuis 2021) et le BUT Génie biologique parcours biologie médicale et biotechnologie (stable). Ces formations sont suivies par les BTS Bioanalyses et contrôles (en baisse depuis 2021) et Biotechnologies (relativement stable</a:t>
            </a:r>
            <a:r>
              <a:rPr lang="fr-FR" baseline="0" dirty="0" smtClean="0"/>
              <a:t>)</a:t>
            </a:r>
            <a:endParaRPr lang="fr-FR" i="1" dirty="0"/>
          </a:p>
          <a:p>
            <a:r>
              <a:rPr lang="fr-FR" dirty="0"/>
              <a:t>La CPGE TB se</a:t>
            </a:r>
            <a:r>
              <a:rPr lang="fr-FR" baseline="0" dirty="0"/>
              <a:t> classe en 15</a:t>
            </a:r>
            <a:r>
              <a:rPr lang="fr-FR" baseline="30000" dirty="0"/>
              <a:t>e</a:t>
            </a:r>
            <a:r>
              <a:rPr lang="fr-FR" baseline="0" dirty="0"/>
              <a:t> position en 2023 avec 27 candidats (nombre de demandes stable depuis 2021).</a:t>
            </a:r>
            <a:endParaRPr lang="fr-FR" dirty="0"/>
          </a:p>
          <a:p>
            <a:endParaRPr lang="fr-FR" dirty="0"/>
          </a:p>
          <a:p>
            <a:r>
              <a:rPr lang="fr-FR" dirty="0"/>
              <a:t>Pour la spécialité </a:t>
            </a:r>
            <a:r>
              <a:rPr lang="fr-FR" b="1" dirty="0"/>
              <a:t>Sciences physiques et chimiques en laboratoire, </a:t>
            </a:r>
            <a:r>
              <a:rPr lang="fr-FR" b="0" dirty="0"/>
              <a:t>les élèves demandent le plus souvent le BTS Métiers</a:t>
            </a:r>
            <a:r>
              <a:rPr lang="fr-FR" b="0" baseline="0" dirty="0"/>
              <a:t> de la chimie (stable), suivi par le BUT chimie (supérieur à 2022 mais inférieur à 2021).</a:t>
            </a:r>
          </a:p>
          <a:p>
            <a:r>
              <a:rPr lang="fr-FR" b="0" baseline="0" dirty="0"/>
              <a:t>Les demandes pour le BUT Mesures physiques sont nettement plus nombreuses en 2023 que les deux années précédentes.</a:t>
            </a:r>
          </a:p>
          <a:p>
            <a:r>
              <a:rPr lang="fr-FR" b="0" baseline="0" dirty="0"/>
              <a:t>La CPGE TPC se situe en 6</a:t>
            </a:r>
            <a:r>
              <a:rPr lang="fr-FR" b="0" baseline="30000" dirty="0"/>
              <a:t>e</a:t>
            </a:r>
            <a:r>
              <a:rPr lang="fr-FR" b="0" baseline="0" dirty="0"/>
              <a:t> position, avec des demandes en augmentation par rapport aux deux années précédentes.</a:t>
            </a:r>
            <a:endParaRPr lang="fr-FR" b="0"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30</a:t>
            </a:fld>
            <a:endParaRPr lang="fr-FR" altLang="fr-FR" dirty="0"/>
          </a:p>
        </p:txBody>
      </p:sp>
    </p:spTree>
    <p:extLst>
      <p:ext uri="{BB962C8B-B14F-4D97-AF65-F5344CB8AC3E}">
        <p14:creationId xmlns:p14="http://schemas.microsoft.com/office/powerpoint/2010/main" val="1840142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b="1" dirty="0"/>
              <a:t>Pour</a:t>
            </a:r>
            <a:r>
              <a:rPr lang="fr-FR" b="1" baseline="0" dirty="0"/>
              <a:t> toutes formations confondues</a:t>
            </a:r>
            <a:r>
              <a:rPr lang="fr-FR" baseline="0" dirty="0"/>
              <a:t>, on constate que le taux de proposition sur les vœux confirmés, à l’issue de la phase principale et de la GDD (gestion des désistements), est nettement inférieur en STMG comparé aux autres séries technologiques.</a:t>
            </a:r>
          </a:p>
          <a:p>
            <a:r>
              <a:rPr lang="fr-FR" b="1" baseline="0" dirty="0"/>
              <a:t>Le taux de proposition de la série STL a fortement augmenté depuis 2021, gagnant le même ordre de grandeur que la série STI2D en 2022 et 2023.</a:t>
            </a:r>
          </a:p>
          <a:p>
            <a:endParaRPr lang="fr-FR" baseline="0" dirty="0"/>
          </a:p>
          <a:p>
            <a:r>
              <a:rPr lang="fr-FR" baseline="0" dirty="0"/>
              <a:t>Les élèves qui suivent la spécialité BBB ont un meilleur taux de proposition sur les vœux confirmés en phase principale que ceux de la spécialité SPCL (+3 points), mais le constat était inversé en 2022 (-3,7 points).</a:t>
            </a:r>
          </a:p>
          <a:p>
            <a:endParaRPr lang="fr-FR" baseline="0" dirty="0"/>
          </a:p>
          <a:p>
            <a:r>
              <a:rPr lang="fr-FR" b="1" baseline="0" dirty="0"/>
              <a:t>En ce qui concerne les candidatures en BUT, </a:t>
            </a:r>
            <a:r>
              <a:rPr lang="fr-FR" baseline="0" dirty="0"/>
              <a:t>les élèves de STMG et ST2S ont nettement moins de chances de recevoir une proposition que ceux des autres séries technologiques.</a:t>
            </a:r>
            <a:br>
              <a:rPr lang="fr-FR" baseline="0" dirty="0"/>
            </a:br>
            <a:r>
              <a:rPr lang="fr-FR" baseline="0" dirty="0"/>
              <a:t>C’est la série </a:t>
            </a:r>
            <a:r>
              <a:rPr lang="fr-FR" b="1" baseline="0" dirty="0"/>
              <a:t>STI2D </a:t>
            </a:r>
            <a:r>
              <a:rPr lang="fr-FR" baseline="0" dirty="0"/>
              <a:t>qui présente le plus d’opportunités pour la poursuite en BUT, avec des taux de propositions </a:t>
            </a:r>
            <a:r>
              <a:rPr lang="fr-FR" b="1" baseline="0" dirty="0"/>
              <a:t>bien supérieurs aux deux options de STL</a:t>
            </a:r>
            <a:r>
              <a:rPr lang="fr-FR" baseline="0" dirty="0"/>
              <a:t>.</a:t>
            </a:r>
          </a:p>
          <a:p>
            <a:r>
              <a:rPr lang="fr-FR" baseline="0" dirty="0"/>
              <a:t>On remarque une </a:t>
            </a:r>
            <a:r>
              <a:rPr lang="fr-FR" b="1" baseline="0" dirty="0"/>
              <a:t>forte</a:t>
            </a:r>
            <a:r>
              <a:rPr lang="fr-FR" baseline="0" dirty="0"/>
              <a:t> </a:t>
            </a:r>
            <a:r>
              <a:rPr lang="fr-FR" b="1" baseline="0" dirty="0"/>
              <a:t>augmentation</a:t>
            </a:r>
            <a:r>
              <a:rPr lang="fr-FR" baseline="0" dirty="0"/>
              <a:t> en 2023 du taux de proposition en BUT pour l’option </a:t>
            </a:r>
            <a:r>
              <a:rPr lang="fr-FR" b="1" baseline="0" dirty="0"/>
              <a:t>SPCL</a:t>
            </a:r>
            <a:r>
              <a:rPr lang="fr-FR" baseline="0" dirty="0"/>
              <a:t> tandis qu’il est en</a:t>
            </a:r>
            <a:r>
              <a:rPr lang="fr-FR" b="1" baseline="0" dirty="0"/>
              <a:t> baisse </a:t>
            </a:r>
            <a:r>
              <a:rPr lang="fr-FR" baseline="0" dirty="0"/>
              <a:t>par rapport à 2022 pour l’option </a:t>
            </a:r>
            <a:r>
              <a:rPr lang="fr-FR" b="1" baseline="0" dirty="0"/>
              <a:t>BBB</a:t>
            </a:r>
            <a:r>
              <a:rPr lang="fr-FR" baseline="0" dirty="0"/>
              <a:t>.</a:t>
            </a:r>
            <a:endParaRPr lang="fr-FR"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32</a:t>
            </a:fld>
            <a:endParaRPr lang="fr-FR" altLang="fr-FR" dirty="0"/>
          </a:p>
        </p:txBody>
      </p:sp>
    </p:spTree>
    <p:extLst>
      <p:ext uri="{BB962C8B-B14F-4D97-AF65-F5344CB8AC3E}">
        <p14:creationId xmlns:p14="http://schemas.microsoft.com/office/powerpoint/2010/main" val="85349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a:t>Les terminales </a:t>
            </a:r>
            <a:r>
              <a:rPr lang="fr-FR" b="1" baseline="0" dirty="0"/>
              <a:t>STL</a:t>
            </a:r>
            <a:r>
              <a:rPr lang="fr-FR" baseline="0" dirty="0"/>
              <a:t> </a:t>
            </a:r>
            <a:r>
              <a:rPr lang="fr-FR" b="1" baseline="0" dirty="0"/>
              <a:t>demandent autant à poursuivre en CPGE que les terminales STI2D </a:t>
            </a:r>
            <a:r>
              <a:rPr lang="fr-FR" baseline="0" dirty="0"/>
              <a:t>(environ </a:t>
            </a:r>
            <a:r>
              <a:rPr lang="fr-FR" b="1" baseline="0" dirty="0"/>
              <a:t>16% </a:t>
            </a:r>
            <a:r>
              <a:rPr lang="fr-FR" baseline="0" dirty="0"/>
              <a:t>des candidats), mais c’est deux fois plus fréquents que les terminales </a:t>
            </a:r>
            <a:r>
              <a:rPr lang="fr-FR" b="1" baseline="0" dirty="0"/>
              <a:t>STMG</a:t>
            </a:r>
            <a:r>
              <a:rPr lang="fr-FR" baseline="0" dirty="0"/>
              <a:t> (environ </a:t>
            </a:r>
            <a:r>
              <a:rPr lang="fr-FR" b="1" baseline="0" dirty="0"/>
              <a:t>8%</a:t>
            </a:r>
            <a:r>
              <a:rPr lang="fr-FR" b="0" baseline="0" dirty="0"/>
              <a:t>).</a:t>
            </a:r>
          </a:p>
          <a:p>
            <a:r>
              <a:rPr lang="fr-FR" dirty="0"/>
              <a:t>Les candidatures STL en</a:t>
            </a:r>
            <a:r>
              <a:rPr lang="fr-FR" b="1" baseline="0" dirty="0"/>
              <a:t> CPGE </a:t>
            </a:r>
            <a:r>
              <a:rPr lang="fr-FR" baseline="0" dirty="0"/>
              <a:t>sont néanmoins peu nombreuses (41 candidats SPCL et 32 candidats BBB en 2023) ce qui rend peu fiable l’analyse de leur taux de proposition.</a:t>
            </a:r>
          </a:p>
          <a:p>
            <a:r>
              <a:rPr lang="fr-FR" baseline="0" dirty="0"/>
              <a:t>En moyenne sur les 3 années, le taux de proposition en CPGE est de </a:t>
            </a:r>
            <a:r>
              <a:rPr lang="fr-FR" b="1" baseline="0" dirty="0"/>
              <a:t>55%</a:t>
            </a:r>
            <a:r>
              <a:rPr lang="fr-FR" baseline="0" dirty="0"/>
              <a:t>, contre </a:t>
            </a:r>
            <a:r>
              <a:rPr lang="fr-FR" b="1" baseline="0" dirty="0"/>
              <a:t>57%</a:t>
            </a:r>
            <a:r>
              <a:rPr lang="fr-FR" baseline="0" dirty="0"/>
              <a:t> en STI2D (soit </a:t>
            </a:r>
            <a:r>
              <a:rPr lang="fr-FR" b="1" baseline="0" dirty="0"/>
              <a:t>2 points d’écart</a:t>
            </a:r>
            <a:r>
              <a:rPr lang="fr-FR" baseline="0" dirty="0"/>
              <a:t>). C’est pour la série </a:t>
            </a:r>
            <a:r>
              <a:rPr lang="fr-FR" b="1" baseline="0" dirty="0"/>
              <a:t>STMG</a:t>
            </a:r>
            <a:r>
              <a:rPr lang="fr-FR" baseline="0" dirty="0"/>
              <a:t> que le taux est le plus élevé avec une moyenne de </a:t>
            </a:r>
            <a:r>
              <a:rPr lang="fr-FR" b="1" baseline="0" dirty="0"/>
              <a:t>62%</a:t>
            </a:r>
            <a:r>
              <a:rPr lang="fr-FR" baseline="0" dirty="0"/>
              <a:t> (soit </a:t>
            </a:r>
            <a:r>
              <a:rPr lang="fr-FR" b="1" baseline="0" dirty="0"/>
              <a:t>7 points </a:t>
            </a:r>
            <a:r>
              <a:rPr lang="fr-FR" baseline="0" dirty="0"/>
              <a:t>de plus que STL).</a:t>
            </a:r>
          </a:p>
          <a:p>
            <a:endParaRPr lang="fr-FR" baseline="0" dirty="0"/>
          </a:p>
          <a:p>
            <a:r>
              <a:rPr lang="fr-FR" baseline="0" dirty="0"/>
              <a:t>Les élèves de </a:t>
            </a:r>
            <a:r>
              <a:rPr lang="fr-FR" b="1" baseline="0" dirty="0"/>
              <a:t>STL</a:t>
            </a:r>
            <a:r>
              <a:rPr lang="fr-FR" baseline="0" dirty="0"/>
              <a:t> sont les candidats technologiques qui ont le </a:t>
            </a:r>
            <a:r>
              <a:rPr lang="fr-FR" b="1" baseline="0" dirty="0"/>
              <a:t>plus de chances d’accéder à un BTS</a:t>
            </a:r>
            <a:r>
              <a:rPr lang="fr-FR" b="0" baseline="0" dirty="0"/>
              <a:t>,</a:t>
            </a:r>
            <a:r>
              <a:rPr lang="fr-FR" baseline="0" dirty="0"/>
              <a:t> avec un taux de proposition qui dépasse en moyenne de 6,7 points celui des STI2D en 2023 (l’écart est le plus marqué avec l’option BBB).</a:t>
            </a:r>
          </a:p>
          <a:p>
            <a:endParaRPr lang="fr-FR" baseline="0" dirty="0"/>
          </a:p>
          <a:p>
            <a:r>
              <a:rPr lang="fr-FR" baseline="0" dirty="0"/>
              <a:t>Cela est à relier au fait que les </a:t>
            </a:r>
            <a:r>
              <a:rPr lang="fr-FR" b="1" baseline="0" dirty="0"/>
              <a:t>BTS </a:t>
            </a:r>
            <a:r>
              <a:rPr lang="fr-FR" baseline="0" dirty="0"/>
              <a:t>demandés (métiers de la chimie, analyses de biologie médicale, bio-analyses et contrôles, bioqualité, biotechnologies, métiers de l’eau) requièrent des </a:t>
            </a:r>
            <a:r>
              <a:rPr lang="fr-FR" b="1" baseline="0" dirty="0"/>
              <a:t>compétences scientifiques peu représentées dans le vivier des bacheliers professionnels</a:t>
            </a:r>
            <a:r>
              <a:rPr lang="fr-FR" baseline="0" dirty="0"/>
              <a:t> (principalement dans les spécialités Laboratoire Contrôle Qualité et Bio-industries de transformation dont les effectifs sont très limités). Il en résulte que les taux minimums de bacheliers professionnels arrêtés pour ces formations sont inférieurs à 12% en IDF.</a:t>
            </a:r>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33</a:t>
            </a:fld>
            <a:endParaRPr lang="fr-FR" altLang="fr-FR" dirty="0"/>
          </a:p>
        </p:txBody>
      </p:sp>
    </p:spTree>
    <p:extLst>
      <p:ext uri="{BB962C8B-B14F-4D97-AF65-F5344CB8AC3E}">
        <p14:creationId xmlns:p14="http://schemas.microsoft.com/office/powerpoint/2010/main" val="2062559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a:t>
            </a:r>
            <a:r>
              <a:rPr lang="fr-FR" baseline="0" dirty="0"/>
              <a:t> d’indicateurs désormais disponible sur Parcoursup pour chaque lycée.</a:t>
            </a:r>
          </a:p>
          <a:p>
            <a:endParaRPr lang="fr-FR" baseline="0" dirty="0"/>
          </a:p>
          <a:p>
            <a:r>
              <a:rPr lang="fr-FR" baseline="0" dirty="0"/>
              <a:t>Chemin d’accès : Connexion en tant qu’établissement d’origine, onglet « Indicateurs synthétiques ».</a:t>
            </a:r>
          </a:p>
          <a:p>
            <a:r>
              <a:rPr lang="fr-FR" baseline="0" dirty="0"/>
              <a:t>On sélectionne le type de données que l’on souhaite afficher et à quoi on souhaite les comparer, ici :</a:t>
            </a:r>
          </a:p>
          <a:p>
            <a:r>
              <a:rPr lang="fr-FR" baseline="0" dirty="0"/>
              <a:t>Lycée Henri Moissan (Meaux), Année 2023, Série STL, tous EDS, indicateurs élèves, comparaison nationale.</a:t>
            </a:r>
          </a:p>
          <a:p>
            <a:endParaRPr lang="fr-FR" baseline="0" dirty="0"/>
          </a:p>
          <a:p>
            <a:r>
              <a:rPr lang="fr-FR" baseline="0" dirty="0"/>
              <a:t>Le site de gestion affiche d’autres colonnes qui ne sont pas visibles sur cette capture d’écran : nombre de d’élèves ayant formulé au moins un vœu ; ayant confirmé au moins un vœu (sans pourcentage).</a:t>
            </a:r>
          </a:p>
          <a:p>
            <a:r>
              <a:rPr lang="fr-FR" baseline="0" dirty="0"/>
              <a:t/>
            </a:r>
            <a:br>
              <a:rPr lang="fr-FR" baseline="0" dirty="0"/>
            </a:br>
            <a:r>
              <a:rPr lang="fr-FR" baseline="0" dirty="0"/>
              <a:t>On peut aussi afficher les données en nombre de vœux plutôt qu’en nombre d’élèves, les comparer au département, à l’académie et à l’année précédente.</a:t>
            </a:r>
          </a:p>
          <a:p>
            <a:r>
              <a:rPr lang="fr-FR" baseline="0" dirty="0"/>
              <a:t>Les données affichées peuvent être exportées sous forme de fichier PDF, CSV ou Excel</a:t>
            </a:r>
          </a:p>
          <a:p>
            <a:r>
              <a:rPr lang="fr-FR" baseline="0" dirty="0"/>
              <a:t> </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34</a:t>
            </a:fld>
            <a:endParaRPr lang="fr-FR" altLang="fr-FR" dirty="0"/>
          </a:p>
        </p:txBody>
      </p:sp>
    </p:spTree>
    <p:extLst>
      <p:ext uri="{BB962C8B-B14F-4D97-AF65-F5344CB8AC3E}">
        <p14:creationId xmlns:p14="http://schemas.microsoft.com/office/powerpoint/2010/main" val="3781483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36</a:t>
            </a:fld>
            <a:endParaRPr lang="fr-FR" altLang="fr-FR" dirty="0"/>
          </a:p>
        </p:txBody>
      </p:sp>
    </p:spTree>
    <p:extLst>
      <p:ext uri="{BB962C8B-B14F-4D97-AF65-F5344CB8AC3E}">
        <p14:creationId xmlns:p14="http://schemas.microsoft.com/office/powerpoint/2010/main" val="99001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39</a:t>
            </a:fld>
            <a:endParaRPr lang="fr-FR" altLang="fr-FR" dirty="0"/>
          </a:p>
        </p:txBody>
      </p:sp>
    </p:spTree>
    <p:extLst>
      <p:ext uri="{BB962C8B-B14F-4D97-AF65-F5344CB8AC3E}">
        <p14:creationId xmlns:p14="http://schemas.microsoft.com/office/powerpoint/2010/main" val="69007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i="1" dirty="0" smtClean="0"/>
          </a:p>
          <a:p>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dirty="0"/>
          </a:p>
        </p:txBody>
      </p:sp>
    </p:spTree>
    <p:extLst>
      <p:ext uri="{BB962C8B-B14F-4D97-AF65-F5344CB8AC3E}">
        <p14:creationId xmlns:p14="http://schemas.microsoft.com/office/powerpoint/2010/main" val="169337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b="1"/>
              <a:t>À conserver si résultat par académie d’ici </a:t>
            </a:r>
            <a:endParaRPr/>
          </a:p>
          <a:p>
            <a:pPr>
              <a:defRPr/>
            </a:pPr>
            <a:endParaRPr lang="fr-FR" b="0"/>
          </a:p>
          <a:p>
            <a:pPr>
              <a:defRPr/>
            </a:pPr>
            <a:r>
              <a:rPr lang="fr-FR" b="0"/>
              <a:t>Transition sur le mode d’évaluation (Eval° ponctuelle terminale  CC à 80%, rectifié ou pas ?)</a:t>
            </a:r>
            <a:endParaRPr/>
          </a:p>
          <a:p>
            <a:pPr>
              <a:defRPr/>
            </a:pPr>
            <a:endParaRPr lang="fr-FR" b="0"/>
          </a:p>
        </p:txBody>
      </p:sp>
      <p:sp>
        <p:nvSpPr>
          <p:cNvPr id="4" name="Espace réservé du numéro de diapositive 3"/>
          <p:cNvSpPr>
            <a:spLocks noGrp="1"/>
          </p:cNvSpPr>
          <p:nvPr>
            <p:ph type="sldNum" sz="quarter" idx="10"/>
          </p:nvPr>
        </p:nvSpPr>
        <p:spPr bwMode="auto"/>
        <p:txBody>
          <a:bodyPr/>
          <a:lstStyle/>
          <a:p>
            <a:pPr>
              <a:defRPr/>
            </a:pPr>
            <a:fld id="{6F3E5135-81EA-4E58-B1B1-5E2F4B89989C}" type="slidenum">
              <a:rPr lang="fr-FR"/>
              <a:t>43</a:t>
            </a:fld>
            <a:endParaRPr lang="fr-FR"/>
          </a:p>
        </p:txBody>
      </p:sp>
    </p:spTree>
    <p:extLst>
      <p:ext uri="{BB962C8B-B14F-4D97-AF65-F5344CB8AC3E}">
        <p14:creationId xmlns:p14="http://schemas.microsoft.com/office/powerpoint/2010/main" val="16470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6</a:t>
            </a:fld>
            <a:endParaRPr lang="fr-FR" altLang="fr-FR" dirty="0"/>
          </a:p>
        </p:txBody>
      </p:sp>
    </p:spTree>
    <p:extLst>
      <p:ext uri="{BB962C8B-B14F-4D97-AF65-F5344CB8AC3E}">
        <p14:creationId xmlns:p14="http://schemas.microsoft.com/office/powerpoint/2010/main" val="424333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7</a:t>
            </a:fld>
            <a:endParaRPr lang="fr-FR" altLang="fr-FR" dirty="0"/>
          </a:p>
        </p:txBody>
      </p:sp>
    </p:spTree>
    <p:extLst>
      <p:ext uri="{BB962C8B-B14F-4D97-AF65-F5344CB8AC3E}">
        <p14:creationId xmlns:p14="http://schemas.microsoft.com/office/powerpoint/2010/main" val="198156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FC4AE4-D606-49FD-B9CD-EA8841955B60}" type="slidenum">
              <a:rPr lang="fr-FR" altLang="fr-FR" smtClean="0">
                <a:latin typeface="Arial" pitchFamily="34" charset="0"/>
                <a:cs typeface="Arial" pitchFamily="34" charset="0"/>
              </a:rPr>
              <a:pPr eaLnBrk="1" hangingPunct="1">
                <a:spcBef>
                  <a:spcPct val="0"/>
                </a:spcBef>
              </a:pPr>
              <a:t>9</a:t>
            </a:fld>
            <a:endParaRPr lang="fr-FR" altLang="fr-FR">
              <a:latin typeface="Arial" pitchFamily="34" charset="0"/>
              <a:cs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82918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069DF5-E721-42FF-88FB-5E27A4A55F2C}" type="slidenum">
              <a:rPr lang="fr-FR" altLang="fr-FR" smtClean="0">
                <a:latin typeface="Arial" pitchFamily="34" charset="0"/>
                <a:cs typeface="Arial" pitchFamily="34" charset="0"/>
              </a:rPr>
              <a:pPr eaLnBrk="1" hangingPunct="1">
                <a:spcBef>
                  <a:spcPct val="0"/>
                </a:spcBef>
              </a:pPr>
              <a:t>10</a:t>
            </a:fld>
            <a:endParaRPr lang="fr-FR" altLang="fr-FR">
              <a:latin typeface="Arial" pitchFamily="34" charset="0"/>
              <a:cs typeface="Arial"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Tree>
    <p:extLst>
      <p:ext uri="{BB962C8B-B14F-4D97-AF65-F5344CB8AC3E}">
        <p14:creationId xmlns:p14="http://schemas.microsoft.com/office/powerpoint/2010/main" val="290115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projet technologique sert de support pour le grand</a:t>
            </a:r>
            <a:r>
              <a:rPr lang="fr-FR" baseline="0" dirty="0" smtClean="0"/>
              <a:t> oral du baccalauréat.</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11</a:t>
            </a:fld>
            <a:endParaRPr lang="fr-FR" altLang="fr-FR" dirty="0"/>
          </a:p>
        </p:txBody>
      </p:sp>
    </p:spTree>
    <p:extLst>
      <p:ext uri="{BB962C8B-B14F-4D97-AF65-F5344CB8AC3E}">
        <p14:creationId xmlns:p14="http://schemas.microsoft.com/office/powerpoint/2010/main" val="134958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cartographie a été réalisée avec les données de la rentrée 2020 mais l’offre de formation est identique à la rentrée 2023.</a:t>
            </a:r>
            <a:endParaRPr lang="fr-FR" dirty="0"/>
          </a:p>
        </p:txBody>
      </p:sp>
      <p:sp>
        <p:nvSpPr>
          <p:cNvPr id="4" name="Espace réservé du numéro de diapositive 3"/>
          <p:cNvSpPr>
            <a:spLocks noGrp="1"/>
          </p:cNvSpPr>
          <p:nvPr>
            <p:ph type="sldNum" sz="quarter" idx="10"/>
          </p:nvPr>
        </p:nvSpPr>
        <p:spPr/>
        <p:txBody>
          <a:bodyPr/>
          <a:lstStyle/>
          <a:p>
            <a:pPr>
              <a:defRPr/>
            </a:pPr>
            <a:fld id="{07CC234C-0DE1-44C1-A4DE-3A8628BAECE8}" type="slidenum">
              <a:rPr lang="fr-FR" altLang="fr-FR" smtClean="0"/>
              <a:pPr>
                <a:defRPr/>
              </a:pPr>
              <a:t>12</a:t>
            </a:fld>
            <a:endParaRPr lang="fr-FR" altLang="fr-FR" dirty="0"/>
          </a:p>
        </p:txBody>
      </p:sp>
    </p:spTree>
    <p:extLst>
      <p:ext uri="{BB962C8B-B14F-4D97-AF65-F5344CB8AC3E}">
        <p14:creationId xmlns:p14="http://schemas.microsoft.com/office/powerpoint/2010/main" val="279569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La série STL est présente dans 7 établissements de Seine-et-Marne, dont 1 privé (à Lagny Sur Marne).</a:t>
            </a:r>
            <a:br>
              <a:rPr lang="fr-FR" dirty="0"/>
            </a:br>
            <a:r>
              <a:rPr lang="fr-FR" dirty="0"/>
              <a:t>La spécialité biochimie-biologie-biotechnologie est présente dans 6 de ces établissements.</a:t>
            </a:r>
          </a:p>
          <a:p>
            <a:r>
              <a:rPr lang="fr-FR" dirty="0"/>
              <a:t>La spécialité sciences physiques et chimiques en laboratoire est présente dans 4 de ces établissements. </a:t>
            </a:r>
          </a:p>
          <a:p>
            <a:r>
              <a:rPr lang="fr-FR" sz="1200" b="0" i="0" u="none" strike="noStrike" kern="1200" dirty="0">
                <a:solidFill>
                  <a:schemeClr val="tx1"/>
                </a:solidFill>
                <a:effectLst/>
                <a:latin typeface="Arial" pitchFamily="34" charset="0"/>
                <a:ea typeface="+mn-ea"/>
                <a:cs typeface="+mn-cs"/>
              </a:rPr>
              <a:t>	-   	Sciences physiques</a:t>
            </a:r>
            <a:r>
              <a:rPr lang="fr-FR" sz="1200" b="0" i="0" u="none" strike="noStrike" kern="1200" baseline="0" dirty="0">
                <a:solidFill>
                  <a:schemeClr val="tx1"/>
                </a:solidFill>
                <a:effectLst/>
                <a:latin typeface="Arial" pitchFamily="34" charset="0"/>
                <a:ea typeface="+mn-ea"/>
                <a:cs typeface="+mn-cs"/>
              </a:rPr>
              <a:t> et chimiques en l</a:t>
            </a:r>
            <a:r>
              <a:rPr lang="fr-FR" sz="1200" b="0" i="0" u="none" strike="noStrike" kern="1200" dirty="0">
                <a:solidFill>
                  <a:schemeClr val="tx1"/>
                </a:solidFill>
                <a:effectLst/>
                <a:latin typeface="Arial" pitchFamily="34" charset="0"/>
                <a:ea typeface="+mn-ea"/>
                <a:cs typeface="+mn-cs"/>
              </a:rPr>
              <a:t>aboratoire	Biochimie-Biologie-Biotechnologie</a:t>
            </a:r>
          </a:p>
          <a:p>
            <a:r>
              <a:rPr lang="fr-FR" sz="1200" b="0" i="0" u="none" strike="noStrike" kern="1200" dirty="0">
                <a:solidFill>
                  <a:srgbClr val="00B050"/>
                </a:solidFill>
                <a:effectLst/>
                <a:latin typeface="Arial" pitchFamily="34" charset="0"/>
                <a:ea typeface="+mn-ea"/>
                <a:cs typeface="+mn-cs"/>
              </a:rPr>
              <a:t>CAMILLE CLAUDEL		</a:t>
            </a:r>
            <a:r>
              <a:rPr lang="fr-FR" dirty="0">
                <a:solidFill>
                  <a:srgbClr val="00B050"/>
                </a:solidFill>
              </a:rPr>
              <a:t> </a:t>
            </a:r>
            <a:r>
              <a:rPr lang="fr-FR" sz="1200" b="0" i="0" u="none" strike="noStrike" kern="1200" dirty="0">
                <a:solidFill>
                  <a:srgbClr val="00B050"/>
                </a:solidFill>
                <a:effectLst/>
                <a:latin typeface="Arial" pitchFamily="34" charset="0"/>
                <a:ea typeface="+mn-ea"/>
                <a:cs typeface="+mn-cs"/>
              </a:rPr>
              <a:t>6 	</a:t>
            </a:r>
            <a:r>
              <a:rPr lang="fr-FR" dirty="0">
                <a:solidFill>
                  <a:srgbClr val="00B050"/>
                </a:solidFill>
              </a:rPr>
              <a:t> 			</a:t>
            </a:r>
            <a:r>
              <a:rPr lang="fr-FR" sz="1200" b="0" i="0" u="none" strike="noStrike" kern="1200" dirty="0">
                <a:solidFill>
                  <a:srgbClr val="00B050"/>
                </a:solidFill>
                <a:effectLst/>
                <a:latin typeface="Arial" pitchFamily="34" charset="0"/>
                <a:ea typeface="+mn-ea"/>
                <a:cs typeface="+mn-cs"/>
              </a:rPr>
              <a:t>12</a:t>
            </a:r>
            <a:r>
              <a:rPr lang="fr-FR" dirty="0">
                <a:solidFill>
                  <a:srgbClr val="00B050"/>
                </a:solidFill>
              </a:rPr>
              <a:t> </a:t>
            </a:r>
          </a:p>
          <a:p>
            <a:r>
              <a:rPr lang="fr-FR" sz="1200" b="0" i="0" u="none" strike="noStrike" kern="1200" dirty="0">
                <a:solidFill>
                  <a:schemeClr val="tx1"/>
                </a:solidFill>
                <a:effectLst/>
                <a:latin typeface="Arial" pitchFamily="34" charset="0"/>
                <a:ea typeface="+mn-ea"/>
                <a:cs typeface="+mn-cs"/>
              </a:rPr>
              <a:t>EMILY BRONTE</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36</a:t>
            </a:r>
            <a:r>
              <a:rPr lang="fr-FR" dirty="0"/>
              <a:t> </a:t>
            </a:r>
          </a:p>
          <a:p>
            <a:r>
              <a:rPr lang="fr-FR" sz="1200" b="0" i="0" u="none" strike="noStrike" kern="1200" dirty="0">
                <a:solidFill>
                  <a:schemeClr val="tx1"/>
                </a:solidFill>
                <a:effectLst/>
                <a:latin typeface="Arial" pitchFamily="34" charset="0"/>
                <a:ea typeface="+mn-ea"/>
                <a:cs typeface="+mn-cs"/>
              </a:rPr>
              <a:t>GEORGE SAND</a:t>
            </a:r>
            <a:r>
              <a:rPr lang="fr-FR" dirty="0"/>
              <a:t> 		</a:t>
            </a:r>
            <a:r>
              <a:rPr lang="fr-FR" sz="1200" b="0" i="0" u="none" strike="noStrike" kern="1200" dirty="0">
                <a:solidFill>
                  <a:schemeClr val="tx1"/>
                </a:solidFill>
                <a:effectLst/>
                <a:latin typeface="Arial" pitchFamily="34" charset="0"/>
                <a:ea typeface="+mn-ea"/>
                <a:cs typeface="+mn-cs"/>
              </a:rPr>
              <a:t>22</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p>
          <a:p>
            <a:r>
              <a:rPr lang="fr-FR" sz="1200" b="0" i="0" u="none" strike="noStrike" kern="1200" dirty="0">
                <a:solidFill>
                  <a:schemeClr val="tx1"/>
                </a:solidFill>
                <a:effectLst/>
                <a:latin typeface="Arial" pitchFamily="34" charset="0"/>
                <a:ea typeface="+mn-ea"/>
                <a:cs typeface="+mn-cs"/>
              </a:rPr>
              <a:t>HENRI MOISSAN	</a:t>
            </a:r>
            <a:r>
              <a:rPr lang="fr-FR" dirty="0"/>
              <a:t> 	</a:t>
            </a:r>
            <a:r>
              <a:rPr lang="fr-FR" sz="1200" b="0" i="0" u="none" strike="noStrike" kern="1200" dirty="0">
                <a:solidFill>
                  <a:schemeClr val="tx1"/>
                </a:solidFill>
                <a:effectLst/>
                <a:latin typeface="Arial" pitchFamily="34" charset="0"/>
                <a:ea typeface="+mn-ea"/>
                <a:cs typeface="+mn-cs"/>
              </a:rPr>
              <a:t>18			</a:t>
            </a:r>
            <a:r>
              <a:rPr lang="fr-FR" dirty="0"/>
              <a:t>	</a:t>
            </a:r>
            <a:r>
              <a:rPr lang="fr-FR" sz="1200" b="0" i="0" u="none" strike="noStrike" kern="1200" dirty="0">
                <a:solidFill>
                  <a:schemeClr val="tx1"/>
                </a:solidFill>
                <a:effectLst/>
                <a:latin typeface="Arial" pitchFamily="34" charset="0"/>
                <a:ea typeface="+mn-ea"/>
                <a:cs typeface="+mn-cs"/>
              </a:rPr>
              <a:t>18</a:t>
            </a:r>
            <a:r>
              <a:rPr lang="fr-FR" dirty="0"/>
              <a:t> </a:t>
            </a:r>
          </a:p>
          <a:p>
            <a:r>
              <a:rPr lang="fr-FR" sz="1200" b="0" i="0" u="none" strike="noStrike" kern="1200" dirty="0">
                <a:solidFill>
                  <a:schemeClr val="tx1"/>
                </a:solidFill>
                <a:effectLst/>
                <a:latin typeface="Arial" pitchFamily="34" charset="0"/>
                <a:ea typeface="+mn-ea"/>
                <a:cs typeface="+mn-cs"/>
              </a:rPr>
              <a:t>LA TOUR DES DAMES</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18</a:t>
            </a:r>
            <a:r>
              <a:rPr lang="fr-FR" dirty="0"/>
              <a:t> </a:t>
            </a:r>
          </a:p>
          <a:p>
            <a:r>
              <a:rPr lang="fr-FR" sz="1200" b="0" i="0" u="none" strike="noStrike" kern="1200" dirty="0">
                <a:solidFill>
                  <a:schemeClr val="tx1"/>
                </a:solidFill>
                <a:effectLst/>
                <a:latin typeface="Arial" pitchFamily="34" charset="0"/>
                <a:ea typeface="+mn-ea"/>
                <a:cs typeface="+mn-cs"/>
              </a:rPr>
              <a:t>URUGUAY FRANCE</a:t>
            </a:r>
            <a:r>
              <a:rPr lang="fr-FR" dirty="0"/>
              <a:t> </a:t>
            </a:r>
            <a:r>
              <a:rPr lang="fr-FR" sz="1200" b="0" i="0" u="none" strike="noStrike" kern="1200" dirty="0">
                <a:solidFill>
                  <a:schemeClr val="tx1"/>
                </a:solidFill>
                <a:effectLst/>
                <a:latin typeface="Arial" pitchFamily="34" charset="0"/>
                <a:ea typeface="+mn-ea"/>
                <a:cs typeface="+mn-cs"/>
              </a:rPr>
              <a:t> </a:t>
            </a:r>
            <a:r>
              <a:rPr lang="fr-FR" dirty="0"/>
              <a:t> 						</a:t>
            </a:r>
            <a:r>
              <a:rPr lang="fr-FR" sz="1200" b="0" i="0" u="none" strike="noStrike" kern="1200" dirty="0">
                <a:solidFill>
                  <a:schemeClr val="tx1"/>
                </a:solidFill>
                <a:effectLst/>
                <a:latin typeface="Arial" pitchFamily="34" charset="0"/>
                <a:ea typeface="+mn-ea"/>
                <a:cs typeface="+mn-cs"/>
              </a:rPr>
              <a:t>30</a:t>
            </a:r>
            <a:r>
              <a:rPr lang="fr-FR" dirty="0"/>
              <a:t> </a:t>
            </a:r>
          </a:p>
        </p:txBody>
      </p:sp>
      <p:sp>
        <p:nvSpPr>
          <p:cNvPr id="4" name="Espace réservé du numéro de diapositive 3"/>
          <p:cNvSpPr>
            <a:spLocks noGrp="1"/>
          </p:cNvSpPr>
          <p:nvPr>
            <p:ph type="sldNum" sz="quarter" idx="5"/>
          </p:nvPr>
        </p:nvSpPr>
        <p:spPr/>
        <p:txBody>
          <a:bodyPr/>
          <a:lstStyle/>
          <a:p>
            <a:pPr>
              <a:defRPr/>
            </a:pPr>
            <a:fld id="{07CC234C-0DE1-44C1-A4DE-3A8628BAECE8}" type="slidenum">
              <a:rPr lang="fr-FR" altLang="fr-FR" smtClean="0"/>
              <a:pPr>
                <a:defRPr/>
              </a:pPr>
              <a:t>13</a:t>
            </a:fld>
            <a:endParaRPr lang="fr-FR" altLang="fr-FR" dirty="0"/>
          </a:p>
        </p:txBody>
      </p:sp>
    </p:spTree>
    <p:extLst>
      <p:ext uri="{BB962C8B-B14F-4D97-AF65-F5344CB8AC3E}">
        <p14:creationId xmlns:p14="http://schemas.microsoft.com/office/powerpoint/2010/main" val="155571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pic>
        <p:nvPicPr>
          <p:cNvPr id="3"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180975"/>
            <a:ext cx="4262438"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0" y="4964113"/>
            <a:ext cx="179388" cy="179387"/>
          </a:xfrm>
          <a:ln>
            <a:solidFill>
              <a:schemeClr val="tx1">
                <a:alpha val="0"/>
              </a:schemeClr>
            </a:solidFill>
          </a:ln>
        </p:spPr>
        <p:txBody>
          <a:bodyPr/>
          <a:lstStyle>
            <a:lvl1pPr algn="ctr">
              <a:defRPr sz="100" cap="none" smtClean="0">
                <a:solidFill>
                  <a:schemeClr val="tx1">
                    <a:alpha val="0"/>
                  </a:schemeClr>
                </a:solidFill>
              </a:defRPr>
            </a:lvl1pPr>
          </a:lstStyle>
          <a:p>
            <a:pPr>
              <a:defRPr/>
            </a:pPr>
            <a:fld id="{7A2E3F0B-66CC-4E3E-8798-167B9BC025EB}" type="datetime1">
              <a:rPr lang="fr-FR"/>
              <a:pPr>
                <a:defRPr/>
              </a:pPr>
              <a:t>18/01/2024</a:t>
            </a:fld>
            <a:endParaRPr lang="fr-FR" dirty="0"/>
          </a:p>
        </p:txBody>
      </p:sp>
      <p:sp>
        <p:nvSpPr>
          <p:cNvPr id="5" name="Espace réservé du pied de page 4"/>
          <p:cNvSpPr>
            <a:spLocks noGrp="1"/>
          </p:cNvSpPr>
          <p:nvPr>
            <p:ph type="ftr" sz="quarter" idx="11"/>
          </p:nvPr>
        </p:nvSpPr>
        <p:spPr>
          <a:xfrm>
            <a:off x="720725" y="3919538"/>
            <a:ext cx="3238500" cy="900112"/>
          </a:xfrm>
        </p:spPr>
        <p:txBody>
          <a:bodyPr anchor="b"/>
          <a:lstStyle>
            <a:lvl1pPr>
              <a:defRPr sz="1150" smtClean="0"/>
            </a:lvl1pPr>
          </a:lstStyle>
          <a:p>
            <a:pPr>
              <a:defRPr/>
            </a:pPr>
            <a:r>
              <a:rPr lang="fr-FR" dirty="0"/>
              <a:t>Service académique d’information et d’orientation  </a:t>
            </a:r>
          </a:p>
        </p:txBody>
      </p:sp>
      <p:sp>
        <p:nvSpPr>
          <p:cNvPr id="6" name="Espace réservé du numéro de diapositive 5"/>
          <p:cNvSpPr>
            <a:spLocks noGrp="1"/>
          </p:cNvSpPr>
          <p:nvPr>
            <p:ph type="sldNum" sz="quarter" idx="12"/>
          </p:nvPr>
        </p:nvSpPr>
        <p:spPr>
          <a:xfrm>
            <a:off x="0" y="4964113"/>
            <a:ext cx="179388" cy="179387"/>
          </a:xfrm>
          <a:ln>
            <a:solidFill>
              <a:schemeClr val="tx1">
                <a:alpha val="0"/>
              </a:schemeClr>
            </a:solidFill>
          </a:ln>
        </p:spPr>
        <p:txBody>
          <a:bodyPr/>
          <a:lstStyle>
            <a:lvl1pPr>
              <a:defRPr sz="100">
                <a:solidFill>
                  <a:srgbClr val="000000"/>
                </a:solidFill>
              </a:defRPr>
            </a:lvl1pPr>
          </a:lstStyle>
          <a:p>
            <a:pPr>
              <a:defRPr/>
            </a:pPr>
            <a:fld id="{4F23F749-2DB6-4E2C-B52C-7ECF45C9857C}" type="slidenum">
              <a:rPr lang="fr-FR" altLang="fr-FR"/>
              <a:pPr>
                <a:defRPr/>
              </a:pPr>
              <a:t>‹N°›</a:t>
            </a:fld>
            <a:endParaRPr lang="fr-FR" altLang="fr-FR" dirty="0"/>
          </a:p>
        </p:txBody>
      </p:sp>
    </p:spTree>
    <p:extLst>
      <p:ext uri="{BB962C8B-B14F-4D97-AF65-F5344CB8AC3E}">
        <p14:creationId xmlns:p14="http://schemas.microsoft.com/office/powerpoint/2010/main" val="355595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cxnSp>
        <p:nvCxnSpPr>
          <p:cNvPr id="4" name="Connecteur droit 3"/>
          <p:cNvCxnSpPr/>
          <p:nvPr userDrawn="1"/>
        </p:nvCxnSpPr>
        <p:spPr bwMode="gray">
          <a:xfrm>
            <a:off x="360363" y="4784725"/>
            <a:ext cx="84232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0975"/>
            <a:ext cx="21526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Modifiez le style du titre</a:t>
            </a:r>
            <a:endParaRPr lang="fr-FR" dirty="0"/>
          </a:p>
        </p:txBody>
      </p:sp>
      <p:sp>
        <p:nvSpPr>
          <p:cNvPr id="11" name="Espace réservé du texte 10"/>
          <p:cNvSpPr>
            <a:spLocks noGrp="1"/>
          </p:cNvSpPr>
          <p:nvPr>
            <p:ph type="body" sz="quarter" idx="13"/>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a:t>Modifier les styles du texte du masque</a:t>
            </a:r>
          </a:p>
          <a:p>
            <a:pPr lvl="1"/>
            <a:r>
              <a:rPr lang="fr-FR"/>
              <a:t>Deuxième niveau</a:t>
            </a:r>
          </a:p>
        </p:txBody>
      </p:sp>
      <p:sp>
        <p:nvSpPr>
          <p:cNvPr id="6" name="Espace réservé de la date 1"/>
          <p:cNvSpPr>
            <a:spLocks noGrp="1"/>
          </p:cNvSpPr>
          <p:nvPr>
            <p:ph type="dt" sz="half" idx="14"/>
          </p:nvPr>
        </p:nvSpPr>
        <p:spPr/>
        <p:txBody>
          <a:bodyPr/>
          <a:lstStyle>
            <a:lvl1pPr>
              <a:defRPr smtClean="0"/>
            </a:lvl1pPr>
          </a:lstStyle>
          <a:p>
            <a:pPr>
              <a:defRPr/>
            </a:pPr>
            <a:fld id="{934578B0-05C7-434A-9D61-A95103EBB4E5}" type="datetime1">
              <a:rPr lang="fr-FR"/>
              <a:pPr>
                <a:defRPr/>
              </a:pPr>
              <a:t>18/01/2024</a:t>
            </a:fld>
            <a:endParaRPr lang="fr-FR" dirty="0"/>
          </a:p>
        </p:txBody>
      </p:sp>
      <p:sp>
        <p:nvSpPr>
          <p:cNvPr id="8" name="Espace réservé du pied de page 2"/>
          <p:cNvSpPr>
            <a:spLocks noGrp="1"/>
          </p:cNvSpPr>
          <p:nvPr>
            <p:ph type="ftr" sz="quarter" idx="15"/>
          </p:nvPr>
        </p:nvSpPr>
        <p:spPr/>
        <p:txBody>
          <a:bodyPr/>
          <a:lstStyle>
            <a:lvl1pPr>
              <a:defRPr smtClean="0"/>
            </a:lvl1pPr>
          </a:lstStyle>
          <a:p>
            <a:pPr>
              <a:defRPr/>
            </a:pPr>
            <a:r>
              <a:rPr lang="fr-FR" dirty="0"/>
              <a:t>Service académique d’information et d’orientation  </a:t>
            </a:r>
          </a:p>
        </p:txBody>
      </p:sp>
      <p:sp>
        <p:nvSpPr>
          <p:cNvPr id="9" name="Espace réservé du numéro de diapositive 7"/>
          <p:cNvSpPr>
            <a:spLocks noGrp="1"/>
          </p:cNvSpPr>
          <p:nvPr>
            <p:ph type="sldNum" sz="quarter" idx="16"/>
          </p:nvPr>
        </p:nvSpPr>
        <p:spPr/>
        <p:txBody>
          <a:bodyPr/>
          <a:lstStyle>
            <a:lvl1pPr>
              <a:defRPr/>
            </a:lvl1pPr>
          </a:lstStyle>
          <a:p>
            <a:pPr>
              <a:defRPr/>
            </a:pPr>
            <a:fld id="{A2821811-3781-4B9A-8C53-25C7CDCEDCBF}" type="slidenum">
              <a:rPr lang="fr-FR" altLang="fr-FR"/>
              <a:pPr>
                <a:defRPr/>
              </a:pPr>
              <a:t>‹N°›</a:t>
            </a:fld>
            <a:endParaRPr lang="fr-FR" altLang="fr-FR" dirty="0"/>
          </a:p>
        </p:txBody>
      </p:sp>
    </p:spTree>
    <p:extLst>
      <p:ext uri="{BB962C8B-B14F-4D97-AF65-F5344CB8AC3E}">
        <p14:creationId xmlns:p14="http://schemas.microsoft.com/office/powerpoint/2010/main" val="36428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32198" y="699542"/>
            <a:ext cx="8424000" cy="432048"/>
          </a:xfrm>
        </p:spPr>
        <p:txBody>
          <a:bodyPr/>
          <a:lstStyle>
            <a:lvl1pPr>
              <a:defRPr>
                <a:solidFill>
                  <a:schemeClr val="accent1"/>
                </a:solidFill>
              </a:defRPr>
            </a:lvl1pPr>
          </a:lstStyle>
          <a:p>
            <a:r>
              <a:rPr lang="fr-FR"/>
              <a:t>Modifiez le style du titre</a:t>
            </a:r>
            <a:endParaRPr lang="fr-FR" dirty="0"/>
          </a:p>
        </p:txBody>
      </p:sp>
      <p:sp>
        <p:nvSpPr>
          <p:cNvPr id="8" name="Espace réservé du texte 7"/>
          <p:cNvSpPr>
            <a:spLocks noGrp="1"/>
          </p:cNvSpPr>
          <p:nvPr>
            <p:ph type="body" sz="quarter" idx="13"/>
          </p:nvPr>
        </p:nvSpPr>
        <p:spPr bwMode="gray">
          <a:xfrm>
            <a:off x="359998" y="1275606"/>
            <a:ext cx="2520000" cy="31471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Modifier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275606"/>
            <a:ext cx="2520000" cy="3148794"/>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Modifier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275606"/>
            <a:ext cx="2520000" cy="3148794"/>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Modifier les styles du texte du masque</a:t>
            </a:r>
          </a:p>
          <a:p>
            <a:pPr lvl="1"/>
            <a:r>
              <a:rPr lang="fr-FR"/>
              <a:t>Deuxième niveau</a:t>
            </a:r>
          </a:p>
        </p:txBody>
      </p:sp>
      <p:sp>
        <p:nvSpPr>
          <p:cNvPr id="6" name="Espace réservé de la date 3"/>
          <p:cNvSpPr>
            <a:spLocks noGrp="1"/>
          </p:cNvSpPr>
          <p:nvPr>
            <p:ph type="dt" sz="half" idx="16"/>
          </p:nvPr>
        </p:nvSpPr>
        <p:spPr/>
        <p:txBody>
          <a:bodyPr/>
          <a:lstStyle>
            <a:lvl1pPr>
              <a:defRPr/>
            </a:lvl1pPr>
          </a:lstStyle>
          <a:p>
            <a:pPr>
              <a:defRPr/>
            </a:pPr>
            <a:fld id="{23A7D4AC-2715-436D-B00B-27BB55E119A4}" type="datetime1">
              <a:rPr lang="fr-FR"/>
              <a:pPr>
                <a:defRPr/>
              </a:pPr>
              <a:t>18/01/2024</a:t>
            </a:fld>
            <a:endParaRPr lang="fr-FR" dirty="0"/>
          </a:p>
        </p:txBody>
      </p:sp>
      <p:sp>
        <p:nvSpPr>
          <p:cNvPr id="7" name="Espace réservé du pied de page 4"/>
          <p:cNvSpPr>
            <a:spLocks noGrp="1"/>
          </p:cNvSpPr>
          <p:nvPr>
            <p:ph type="ftr" sz="quarter" idx="17"/>
          </p:nvPr>
        </p:nvSpPr>
        <p:spPr/>
        <p:txBody>
          <a:bodyPr/>
          <a:lstStyle>
            <a:lvl1pPr>
              <a:defRPr/>
            </a:lvl1pPr>
          </a:lstStyle>
          <a:p>
            <a:pPr>
              <a:defRPr/>
            </a:pPr>
            <a:r>
              <a:rPr lang="fr-FR" dirty="0"/>
              <a:t>Service académique d’information et d’orientation  </a:t>
            </a:r>
          </a:p>
        </p:txBody>
      </p:sp>
      <p:sp>
        <p:nvSpPr>
          <p:cNvPr id="11" name="Espace réservé du numéro de diapositive 5"/>
          <p:cNvSpPr>
            <a:spLocks noGrp="1"/>
          </p:cNvSpPr>
          <p:nvPr>
            <p:ph type="sldNum" sz="quarter" idx="18"/>
          </p:nvPr>
        </p:nvSpPr>
        <p:spPr/>
        <p:txBody>
          <a:bodyPr/>
          <a:lstStyle>
            <a:lvl1pPr>
              <a:defRPr/>
            </a:lvl1pPr>
          </a:lstStyle>
          <a:p>
            <a:pPr>
              <a:defRPr/>
            </a:pPr>
            <a:fld id="{B8709DA1-B949-4FE9-A77D-3090B5274861}" type="slidenum">
              <a:rPr lang="fr-FR" altLang="fr-FR"/>
              <a:pPr>
                <a:defRPr/>
              </a:pPr>
              <a:t>‹N°›</a:t>
            </a:fld>
            <a:endParaRPr lang="fr-FR" altLang="fr-FR" dirty="0"/>
          </a:p>
        </p:txBody>
      </p:sp>
      <p:sp>
        <p:nvSpPr>
          <p:cNvPr id="15" name="Espace réservé du texte 9"/>
          <p:cNvSpPr>
            <a:spLocks noGrp="1"/>
          </p:cNvSpPr>
          <p:nvPr>
            <p:ph type="body" sz="quarter" idx="19"/>
          </p:nvPr>
        </p:nvSpPr>
        <p:spPr bwMode="gray">
          <a:xfrm>
            <a:off x="3312000" y="180000"/>
            <a:ext cx="5472000" cy="160804"/>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Modifier les styles du texte du masque</a:t>
            </a:r>
          </a:p>
        </p:txBody>
      </p:sp>
    </p:spTree>
    <p:extLst>
      <p:ext uri="{BB962C8B-B14F-4D97-AF65-F5344CB8AC3E}">
        <p14:creationId xmlns:p14="http://schemas.microsoft.com/office/powerpoint/2010/main" val="38556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bwMode="gray">
          <a:xfrm>
            <a:off x="0" y="738000"/>
            <a:ext cx="9144000" cy="4406400"/>
          </a:xfrm>
          <a:solidFill>
            <a:srgbClr val="000091">
              <a:alpha val="7843"/>
            </a:srgbClr>
          </a:solidFill>
          <a:ln>
            <a:noFill/>
          </a:ln>
        </p:spPr>
        <p:txBody>
          <a:bodyPr tIns="1080000" rtlCol="0" anchor="ctr">
            <a:noAutofit/>
          </a:bodyPr>
          <a:lstStyle>
            <a:lvl1pPr algn="ctr">
              <a:defRPr cap="all" baseline="0"/>
            </a:lvl1pPr>
          </a:lstStyle>
          <a:p>
            <a:pPr lvl="0"/>
            <a:r>
              <a:rPr lang="fr-FR" noProof="0" dirty="0"/>
              <a:t>Cliquez sur l'icône pour ajouter une image</a:t>
            </a:r>
          </a:p>
        </p:txBody>
      </p:sp>
      <p:sp>
        <p:nvSpPr>
          <p:cNvPr id="2" name="Titre 1"/>
          <p:cNvSpPr>
            <a:spLocks noGrp="1"/>
          </p:cNvSpPr>
          <p:nvPr>
            <p:ph type="title"/>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anchor="ctr"/>
          <a:lstStyle>
            <a:lvl1pPr marL="396000" indent="-396000">
              <a:buFont typeface="+mj-lt"/>
              <a:buAutoNum type="arabicPeriod"/>
              <a:defRPr sz="3250"/>
            </a:lvl1pPr>
          </a:lstStyle>
          <a:p>
            <a:r>
              <a:rPr lang="fr-FR"/>
              <a:t>Modifiez le style du titre</a:t>
            </a:r>
            <a:endParaRPr lang="fr-FR" dirty="0"/>
          </a:p>
        </p:txBody>
      </p:sp>
      <p:sp>
        <p:nvSpPr>
          <p:cNvPr id="4" name="Espace réservé de la date 3"/>
          <p:cNvSpPr>
            <a:spLocks noGrp="1"/>
          </p:cNvSpPr>
          <p:nvPr>
            <p:ph type="dt" sz="half" idx="14"/>
          </p:nvPr>
        </p:nvSpPr>
        <p:spPr/>
        <p:txBody>
          <a:bodyPr/>
          <a:lstStyle>
            <a:lvl1pPr>
              <a:defRPr/>
            </a:lvl1pPr>
          </a:lstStyle>
          <a:p>
            <a:pPr>
              <a:defRPr/>
            </a:pPr>
            <a:fld id="{A849172C-4A98-4CAB-BC5A-CBE93A416E89}" type="datetime1">
              <a:rPr lang="fr-FR"/>
              <a:pPr>
                <a:defRPr/>
              </a:pPr>
              <a:t>18/01/2024</a:t>
            </a:fld>
            <a:endParaRPr lang="fr-FR" dirty="0"/>
          </a:p>
        </p:txBody>
      </p:sp>
      <p:sp>
        <p:nvSpPr>
          <p:cNvPr id="5" name="Espace réservé du pied de page 4"/>
          <p:cNvSpPr>
            <a:spLocks noGrp="1"/>
          </p:cNvSpPr>
          <p:nvPr>
            <p:ph type="ftr" sz="quarter" idx="15"/>
          </p:nvPr>
        </p:nvSpPr>
        <p:spPr/>
        <p:txBody>
          <a:bodyPr/>
          <a:lstStyle>
            <a:lvl1pPr>
              <a:defRPr/>
            </a:lvl1pPr>
          </a:lstStyle>
          <a:p>
            <a:pPr>
              <a:defRPr/>
            </a:pPr>
            <a:r>
              <a:rPr lang="fr-FR" dirty="0"/>
              <a:t>Service académique d’information et d’orientation  </a:t>
            </a:r>
          </a:p>
        </p:txBody>
      </p:sp>
      <p:sp>
        <p:nvSpPr>
          <p:cNvPr id="6" name="Espace réservé du numéro de diapositive 5"/>
          <p:cNvSpPr>
            <a:spLocks noGrp="1"/>
          </p:cNvSpPr>
          <p:nvPr>
            <p:ph type="sldNum" sz="quarter" idx="16"/>
          </p:nvPr>
        </p:nvSpPr>
        <p:spPr/>
        <p:txBody>
          <a:bodyPr/>
          <a:lstStyle>
            <a:lvl1pPr>
              <a:defRPr/>
            </a:lvl1pPr>
          </a:lstStyle>
          <a:p>
            <a:pPr>
              <a:defRPr/>
            </a:pPr>
            <a:fld id="{B82E7108-73BF-4704-8029-7C1DCFEAE415}" type="slidenum">
              <a:rPr lang="fr-FR" altLang="fr-FR"/>
              <a:pPr>
                <a:defRPr/>
              </a:pPr>
              <a:t>‹N°›</a:t>
            </a:fld>
            <a:endParaRPr lang="fr-FR" altLang="fr-FR" dirty="0"/>
          </a:p>
        </p:txBody>
      </p:sp>
    </p:spTree>
    <p:extLst>
      <p:ext uri="{BB962C8B-B14F-4D97-AF65-F5344CB8AC3E}">
        <p14:creationId xmlns:p14="http://schemas.microsoft.com/office/powerpoint/2010/main" val="41457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p:nvPr>
        </p:nvSpPr>
        <p:spPr bwMode="gray">
          <a:xfrm>
            <a:off x="359998" y="699542"/>
            <a:ext cx="8424000" cy="343707"/>
          </a:xfrm>
        </p:spPr>
        <p:txBody>
          <a:bodyPr/>
          <a:lstStyle>
            <a:lvl1pPr>
              <a:defRPr>
                <a:solidFill>
                  <a:schemeClr val="accent1"/>
                </a:solidFill>
              </a:defRPr>
            </a:lvl1pPr>
          </a:lstStyle>
          <a:p>
            <a:r>
              <a:rPr lang="fr-FR" noProof="0"/>
              <a:t>Modifiez le style du titre</a:t>
            </a:r>
            <a:endParaRPr lang="fr-FR" dirty="0"/>
          </a:p>
        </p:txBody>
      </p:sp>
      <p:sp>
        <p:nvSpPr>
          <p:cNvPr id="9" name="Espace réservé du contenu 8"/>
          <p:cNvSpPr>
            <a:spLocks noGrp="1"/>
          </p:cNvSpPr>
          <p:nvPr>
            <p:ph sz="quarter" idx="14"/>
          </p:nvPr>
        </p:nvSpPr>
        <p:spPr bwMode="gray">
          <a:xfrm>
            <a:off x="359998" y="1275606"/>
            <a:ext cx="8424000" cy="3467431"/>
          </a:xfrm>
        </p:spPr>
        <p:txBody>
          <a:bodyPr/>
          <a:lstStyle>
            <a:lvl1pPr marL="0" indent="0">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e la date 3"/>
          <p:cNvSpPr>
            <a:spLocks noGrp="1"/>
          </p:cNvSpPr>
          <p:nvPr>
            <p:ph type="dt" sz="half" idx="15"/>
          </p:nvPr>
        </p:nvSpPr>
        <p:spPr/>
        <p:txBody>
          <a:bodyPr/>
          <a:lstStyle>
            <a:lvl1pPr>
              <a:defRPr/>
            </a:lvl1pPr>
          </a:lstStyle>
          <a:p>
            <a:pPr>
              <a:defRPr/>
            </a:pPr>
            <a:fld id="{1BAA5817-B191-45C3-A025-0292DF0EC8CA}" type="datetime1">
              <a:rPr lang="fr-FR"/>
              <a:pPr>
                <a:defRPr/>
              </a:pPr>
              <a:t>18/01/2024</a:t>
            </a:fld>
            <a:endParaRPr lang="fr-FR" dirty="0"/>
          </a:p>
        </p:txBody>
      </p:sp>
      <p:sp>
        <p:nvSpPr>
          <p:cNvPr id="6" name="Espace réservé du pied de page 4"/>
          <p:cNvSpPr>
            <a:spLocks noGrp="1"/>
          </p:cNvSpPr>
          <p:nvPr>
            <p:ph type="ftr" sz="quarter" idx="16"/>
          </p:nvPr>
        </p:nvSpPr>
        <p:spPr/>
        <p:txBody>
          <a:bodyPr/>
          <a:lstStyle>
            <a:lvl1pPr>
              <a:defRPr/>
            </a:lvl1pPr>
          </a:lstStyle>
          <a:p>
            <a:pPr>
              <a:defRPr/>
            </a:pPr>
            <a:r>
              <a:rPr lang="fr-FR" dirty="0"/>
              <a:t>Service académique d’information et d’orientation  </a:t>
            </a:r>
          </a:p>
        </p:txBody>
      </p:sp>
      <p:sp>
        <p:nvSpPr>
          <p:cNvPr id="7" name="Espace réservé du numéro de diapositive 5"/>
          <p:cNvSpPr>
            <a:spLocks noGrp="1"/>
          </p:cNvSpPr>
          <p:nvPr>
            <p:ph type="sldNum" sz="quarter" idx="17"/>
          </p:nvPr>
        </p:nvSpPr>
        <p:spPr/>
        <p:txBody>
          <a:bodyPr/>
          <a:lstStyle>
            <a:lvl1pPr>
              <a:defRPr/>
            </a:lvl1pPr>
          </a:lstStyle>
          <a:p>
            <a:pPr>
              <a:defRPr/>
            </a:pPr>
            <a:fld id="{F2F21D44-59AC-45C5-B175-9C2D9874D182}" type="slidenum">
              <a:rPr lang="fr-FR" altLang="fr-FR"/>
              <a:pPr>
                <a:defRPr/>
              </a:pPr>
              <a:t>‹N°›</a:t>
            </a:fld>
            <a:endParaRPr lang="fr-FR" altLang="fr-FR" dirty="0"/>
          </a:p>
        </p:txBody>
      </p:sp>
      <p:sp>
        <p:nvSpPr>
          <p:cNvPr id="8" name="Espace réservé du texte 9"/>
          <p:cNvSpPr>
            <a:spLocks noGrp="1"/>
          </p:cNvSpPr>
          <p:nvPr>
            <p:ph type="body" sz="quarter" idx="19"/>
          </p:nvPr>
        </p:nvSpPr>
        <p:spPr bwMode="gray">
          <a:xfrm>
            <a:off x="3312000" y="180000"/>
            <a:ext cx="5472000" cy="160804"/>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Modifier les styles du texte du masque</a:t>
            </a:r>
          </a:p>
        </p:txBody>
      </p:sp>
    </p:spTree>
    <p:extLst>
      <p:ext uri="{BB962C8B-B14F-4D97-AF65-F5344CB8AC3E}">
        <p14:creationId xmlns:p14="http://schemas.microsoft.com/office/powerpoint/2010/main" val="218552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506470-8BCF-4CC5-ABCA-9551D872C244}" type="datetimeFigureOut">
              <a:rPr lang="fr-FR" smtClean="0"/>
              <a:t>18/01/2024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2D0C58D-479C-4C78-A079-9A7AABA4E45B}" type="slidenum">
              <a:rPr lang="fr-FR" smtClean="0"/>
              <a:t>‹N°›</a:t>
            </a:fld>
            <a:endParaRPr lang="fr-FR" dirty="0"/>
          </a:p>
        </p:txBody>
      </p:sp>
    </p:spTree>
    <p:extLst>
      <p:ext uri="{BB962C8B-B14F-4D97-AF65-F5344CB8AC3E}">
        <p14:creationId xmlns:p14="http://schemas.microsoft.com/office/powerpoint/2010/main" val="399854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6"/>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18" indent="0" algn="ctr">
              <a:buNone/>
              <a:defRPr>
                <a:solidFill>
                  <a:schemeClr val="tx1">
                    <a:tint val="75000"/>
                  </a:schemeClr>
                </a:solidFill>
              </a:defRPr>
            </a:lvl2pPr>
            <a:lvl3pPr marL="914243" indent="0" algn="ctr">
              <a:buNone/>
              <a:defRPr>
                <a:solidFill>
                  <a:schemeClr val="tx1">
                    <a:tint val="75000"/>
                  </a:schemeClr>
                </a:solidFill>
              </a:defRPr>
            </a:lvl3pPr>
            <a:lvl4pPr marL="1371362" indent="0" algn="ctr">
              <a:buNone/>
              <a:defRPr>
                <a:solidFill>
                  <a:schemeClr val="tx1">
                    <a:tint val="75000"/>
                  </a:schemeClr>
                </a:solidFill>
              </a:defRPr>
            </a:lvl4pPr>
            <a:lvl5pPr marL="1828484" indent="0" algn="ctr">
              <a:buNone/>
              <a:defRPr>
                <a:solidFill>
                  <a:schemeClr val="tx1">
                    <a:tint val="75000"/>
                  </a:schemeClr>
                </a:solidFill>
              </a:defRPr>
            </a:lvl5pPr>
            <a:lvl6pPr marL="2285601" indent="0" algn="ctr">
              <a:buNone/>
              <a:defRPr>
                <a:solidFill>
                  <a:schemeClr val="tx1">
                    <a:tint val="75000"/>
                  </a:schemeClr>
                </a:solidFill>
              </a:defRPr>
            </a:lvl6pPr>
            <a:lvl7pPr marL="2742719"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jj/MM/AAAA</a:t>
            </a:r>
          </a:p>
        </p:txBody>
      </p:sp>
      <p:sp>
        <p:nvSpPr>
          <p:cNvPr id="5" name="Espace réservé du pied de page 4"/>
          <p:cNvSpPr>
            <a:spLocks noGrp="1"/>
          </p:cNvSpPr>
          <p:nvPr>
            <p:ph type="ftr" sz="quarter" idx="11"/>
          </p:nvPr>
        </p:nvSpPr>
        <p:spPr/>
        <p:txBody>
          <a:bodyPr/>
          <a:lstStyle/>
          <a:p>
            <a:r>
              <a:rPr lang="fr-FR"/>
              <a:t>Intitulé de la division/délégation académique </a:t>
            </a:r>
          </a:p>
        </p:txBody>
      </p:sp>
      <p:sp>
        <p:nvSpPr>
          <p:cNvPr id="6" name="Espace réservé du numéro de diapositive 5"/>
          <p:cNvSpPr>
            <a:spLocks noGrp="1"/>
          </p:cNvSpPr>
          <p:nvPr>
            <p:ph type="sldNum" sz="quarter" idx="12"/>
          </p:nvPr>
        </p:nvSpPr>
        <p:spPr/>
        <p:txBody>
          <a:bodyPr/>
          <a:lstStyle/>
          <a:p>
            <a:fld id="{4D274666-85CE-48F8-B86E-94A0C1432785}" type="slidenum">
              <a:rPr lang="fr-FR" smtClean="0"/>
              <a:t>‹N°›</a:t>
            </a:fld>
            <a:endParaRPr lang="fr-FR"/>
          </a:p>
        </p:txBody>
      </p:sp>
    </p:spTree>
    <p:extLst>
      <p:ext uri="{BB962C8B-B14F-4D97-AF65-F5344CB8AC3E}">
        <p14:creationId xmlns:p14="http://schemas.microsoft.com/office/powerpoint/2010/main" val="337951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gray">
          <a:xfrm>
            <a:off x="360363" y="699543"/>
            <a:ext cx="8423275" cy="40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dirty="0"/>
              <a:t>Titre</a:t>
            </a:r>
          </a:p>
        </p:txBody>
      </p:sp>
      <p:sp>
        <p:nvSpPr>
          <p:cNvPr id="1027" name="Espace réservé du texte 2"/>
          <p:cNvSpPr>
            <a:spLocks noGrp="1"/>
          </p:cNvSpPr>
          <p:nvPr>
            <p:ph type="body" idx="1"/>
          </p:nvPr>
        </p:nvSpPr>
        <p:spPr bwMode="gray">
          <a:xfrm>
            <a:off x="360363" y="1203598"/>
            <a:ext cx="842327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4" name="Espace réservé de la date 3"/>
          <p:cNvSpPr>
            <a:spLocks noGrp="1"/>
          </p:cNvSpPr>
          <p:nvPr>
            <p:ph type="dt" sz="half" idx="2"/>
          </p:nvPr>
        </p:nvSpPr>
        <p:spPr bwMode="gray">
          <a:xfrm>
            <a:off x="7613650" y="4783138"/>
            <a:ext cx="1169988"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cap="all" smtClean="0">
                <a:solidFill>
                  <a:schemeClr val="tx1"/>
                </a:solidFill>
                <a:latin typeface="+mn-lt"/>
              </a:defRPr>
            </a:lvl1pPr>
          </a:lstStyle>
          <a:p>
            <a:pPr>
              <a:defRPr/>
            </a:pPr>
            <a:fld id="{8726047D-BFB8-4E1A-B1D8-DD840EFD3034}" type="datetime1">
              <a:rPr lang="fr-FR"/>
              <a:pPr>
                <a:defRPr/>
              </a:pPr>
              <a:t>18/01/2024</a:t>
            </a:fld>
            <a:endParaRPr lang="fr-FR" dirty="0"/>
          </a:p>
        </p:txBody>
      </p:sp>
      <p:sp>
        <p:nvSpPr>
          <p:cNvPr id="5" name="Espace réservé du pied de page 4"/>
          <p:cNvSpPr>
            <a:spLocks noGrp="1"/>
          </p:cNvSpPr>
          <p:nvPr>
            <p:ph type="ftr" sz="quarter" idx="3"/>
          </p:nvPr>
        </p:nvSpPr>
        <p:spPr bwMode="gray">
          <a:xfrm>
            <a:off x="360363" y="4783138"/>
            <a:ext cx="5903912" cy="360362"/>
          </a:xfrm>
          <a:prstGeom prst="rect">
            <a:avLst/>
          </a:prstGeom>
        </p:spPr>
        <p:txBody>
          <a:bodyPr vert="horz" lIns="0" tIns="0" rIns="0" bIns="0" rtlCol="0" anchor="ctr" anchorCtr="0">
            <a:noAutofit/>
          </a:bodyPr>
          <a:lstStyle>
            <a:lvl1pPr algn="l" eaLnBrk="1" fontAlgn="auto" hangingPunct="1">
              <a:spcBef>
                <a:spcPts val="0"/>
              </a:spcBef>
              <a:spcAft>
                <a:spcPts val="0"/>
              </a:spcAft>
              <a:defRPr sz="750" b="1" smtClean="0">
                <a:solidFill>
                  <a:schemeClr val="tx1"/>
                </a:solidFill>
                <a:latin typeface="+mn-lt"/>
              </a:defRPr>
            </a:lvl1pPr>
          </a:lstStyle>
          <a:p>
            <a:pPr>
              <a:defRPr/>
            </a:pPr>
            <a:r>
              <a:rPr lang="fr-FR" dirty="0"/>
              <a:t>Service académique d’information et d’orientation  </a:t>
            </a:r>
          </a:p>
        </p:txBody>
      </p:sp>
      <p:sp>
        <p:nvSpPr>
          <p:cNvPr id="6" name="Espace réservé du numéro de diapositive 5"/>
          <p:cNvSpPr>
            <a:spLocks noGrp="1"/>
          </p:cNvSpPr>
          <p:nvPr>
            <p:ph type="sldNum" sz="quarter" idx="4"/>
          </p:nvPr>
        </p:nvSpPr>
        <p:spPr bwMode="gray">
          <a:xfrm>
            <a:off x="6264275" y="4783138"/>
            <a:ext cx="1349375" cy="360362"/>
          </a:xfrm>
          <a:prstGeom prst="rect">
            <a:avLst/>
          </a:prstGeom>
        </p:spPr>
        <p:txBody>
          <a:bodyPr vert="horz" wrap="square" lIns="0" tIns="0" rIns="0" bIns="0" numCol="1" anchor="ctr" anchorCtr="0" compatLnSpc="1">
            <a:prstTxWarp prst="textNoShape">
              <a:avLst/>
            </a:prstTxWarp>
            <a:noAutofit/>
          </a:bodyPr>
          <a:lstStyle>
            <a:lvl1pPr algn="r" eaLnBrk="1" hangingPunct="1">
              <a:defRPr sz="700" b="1"/>
            </a:lvl1pPr>
          </a:lstStyle>
          <a:p>
            <a:pPr>
              <a:defRPr/>
            </a:pPr>
            <a:fld id="{F11AA2DC-AC24-428F-948F-2AEF844EB9B3}" type="slidenum">
              <a:rPr lang="fr-FR" altLang="fr-FR"/>
              <a:pPr>
                <a:defRPr/>
              </a:pPr>
              <a:t>‹N°›</a:t>
            </a:fld>
            <a:endParaRPr lang="fr-FR" altLang="fr-FR" dirty="0"/>
          </a:p>
        </p:txBody>
      </p:sp>
      <p:cxnSp>
        <p:nvCxnSpPr>
          <p:cNvPr id="10" name="Connecteur droit 9"/>
          <p:cNvCxnSpPr/>
          <p:nvPr userDrawn="1"/>
        </p:nvCxnSpPr>
        <p:spPr bwMode="gray">
          <a:xfrm>
            <a:off x="360363" y="4784725"/>
            <a:ext cx="8423275"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Image 8"/>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23850" y="107950"/>
            <a:ext cx="755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9" r:id="rId3"/>
    <p:sldLayoutId id="2147483840" r:id="rId4"/>
    <p:sldLayoutId id="2147483845" r:id="rId5"/>
    <p:sldLayoutId id="2147483846" r:id="rId6"/>
    <p:sldLayoutId id="2147483847" r:id="rId7"/>
  </p:sldLayoutIdLst>
  <p:hf hdr="0"/>
  <p:txStyles>
    <p:titleStyle>
      <a:lvl1pPr algn="l" rtl="0" eaLnBrk="1" fontAlgn="base" hangingPunct="1">
        <a:lnSpc>
          <a:spcPct val="90000"/>
        </a:lnSpc>
        <a:spcBef>
          <a:spcPct val="0"/>
        </a:spcBef>
        <a:spcAft>
          <a:spcPct val="0"/>
        </a:spcAft>
        <a:defRPr sz="2500" b="1"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2500" b="1">
          <a:solidFill>
            <a:schemeClr val="tx1"/>
          </a:solidFill>
          <a:latin typeface="Arial" charset="0"/>
        </a:defRPr>
      </a:lvl2pPr>
      <a:lvl3pPr algn="l" rtl="0" eaLnBrk="1" fontAlgn="base" hangingPunct="1">
        <a:lnSpc>
          <a:spcPct val="90000"/>
        </a:lnSpc>
        <a:spcBef>
          <a:spcPct val="0"/>
        </a:spcBef>
        <a:spcAft>
          <a:spcPct val="0"/>
        </a:spcAft>
        <a:defRPr sz="2500" b="1">
          <a:solidFill>
            <a:schemeClr val="tx1"/>
          </a:solidFill>
          <a:latin typeface="Arial" charset="0"/>
        </a:defRPr>
      </a:lvl3pPr>
      <a:lvl4pPr algn="l" rtl="0" eaLnBrk="1" fontAlgn="base" hangingPunct="1">
        <a:lnSpc>
          <a:spcPct val="90000"/>
        </a:lnSpc>
        <a:spcBef>
          <a:spcPct val="0"/>
        </a:spcBef>
        <a:spcAft>
          <a:spcPct val="0"/>
        </a:spcAft>
        <a:defRPr sz="2500" b="1">
          <a:solidFill>
            <a:schemeClr val="tx1"/>
          </a:solidFill>
          <a:latin typeface="Arial" charset="0"/>
        </a:defRPr>
      </a:lvl4pPr>
      <a:lvl5pPr algn="l" rtl="0" eaLnBrk="1" fontAlgn="base" hangingPunct="1">
        <a:lnSpc>
          <a:spcPct val="90000"/>
        </a:lnSpc>
        <a:spcBef>
          <a:spcPct val="0"/>
        </a:spcBef>
        <a:spcAft>
          <a:spcPct val="0"/>
        </a:spcAft>
        <a:defRPr sz="2500" b="1">
          <a:solidFill>
            <a:schemeClr val="tx1"/>
          </a:solidFill>
          <a:latin typeface="Arial" charset="0"/>
        </a:defRPr>
      </a:lvl5pPr>
      <a:lvl6pPr marL="457200" algn="l" rtl="0" eaLnBrk="1" fontAlgn="base" hangingPunct="1">
        <a:lnSpc>
          <a:spcPct val="90000"/>
        </a:lnSpc>
        <a:spcBef>
          <a:spcPct val="0"/>
        </a:spcBef>
        <a:spcAft>
          <a:spcPct val="0"/>
        </a:spcAft>
        <a:defRPr sz="2500" b="1">
          <a:solidFill>
            <a:schemeClr val="tx1"/>
          </a:solidFill>
          <a:latin typeface="Arial" charset="0"/>
        </a:defRPr>
      </a:lvl6pPr>
      <a:lvl7pPr marL="914400" algn="l" rtl="0" eaLnBrk="1" fontAlgn="base" hangingPunct="1">
        <a:lnSpc>
          <a:spcPct val="90000"/>
        </a:lnSpc>
        <a:spcBef>
          <a:spcPct val="0"/>
        </a:spcBef>
        <a:spcAft>
          <a:spcPct val="0"/>
        </a:spcAft>
        <a:defRPr sz="2500" b="1">
          <a:solidFill>
            <a:schemeClr val="tx1"/>
          </a:solidFill>
          <a:latin typeface="Arial" charset="0"/>
        </a:defRPr>
      </a:lvl7pPr>
      <a:lvl8pPr marL="1371600" algn="l" rtl="0" eaLnBrk="1" fontAlgn="base" hangingPunct="1">
        <a:lnSpc>
          <a:spcPct val="90000"/>
        </a:lnSpc>
        <a:spcBef>
          <a:spcPct val="0"/>
        </a:spcBef>
        <a:spcAft>
          <a:spcPct val="0"/>
        </a:spcAft>
        <a:defRPr sz="2500" b="1">
          <a:solidFill>
            <a:schemeClr val="tx1"/>
          </a:solidFill>
          <a:latin typeface="Arial" charset="0"/>
        </a:defRPr>
      </a:lvl8pPr>
      <a:lvl9pPr marL="1828800" algn="l" rtl="0" eaLnBrk="1" fontAlgn="base" hangingPunct="1">
        <a:lnSpc>
          <a:spcPct val="90000"/>
        </a:lnSpc>
        <a:spcBef>
          <a:spcPct val="0"/>
        </a:spcBef>
        <a:spcAft>
          <a:spcPct val="0"/>
        </a:spcAft>
        <a:defRPr sz="2500" b="1">
          <a:solidFill>
            <a:schemeClr val="tx1"/>
          </a:solidFill>
          <a:latin typeface="Arial" charset="0"/>
        </a:defRPr>
      </a:lvl9pPr>
    </p:titleStyle>
    <p:bodyStyle>
      <a:lvl1pPr marL="342900" indent="-342900" algn="l" rtl="0" eaLnBrk="1" fontAlgn="base" hangingPunct="1">
        <a:spcBef>
          <a:spcPct val="0"/>
        </a:spcBef>
        <a:spcAft>
          <a:spcPts val="500"/>
        </a:spcAft>
        <a:buFont typeface="Arial" panose="020B0604020202020204" pitchFamily="34" charset="0"/>
        <a:defRPr sz="1000" kern="1200">
          <a:solidFill>
            <a:schemeClr val="tx1"/>
          </a:solidFill>
          <a:latin typeface="+mn-lt"/>
          <a:ea typeface="+mn-ea"/>
          <a:cs typeface="+mn-cs"/>
        </a:defRPr>
      </a:lvl1pPr>
      <a:lvl2pPr marL="250825" indent="-71438" algn="l" rtl="0" eaLnBrk="1" fontAlgn="base" hangingPunct="1">
        <a:spcBef>
          <a:spcPts val="600"/>
        </a:spcBef>
        <a:spcAft>
          <a:spcPts val="600"/>
        </a:spcAft>
        <a:buFont typeface="Arial" panose="020B0604020202020204" pitchFamily="34" charset="0"/>
        <a:buChar char="•"/>
        <a:defRPr sz="900" kern="1200">
          <a:solidFill>
            <a:schemeClr val="tx1"/>
          </a:solidFill>
          <a:latin typeface="+mn-lt"/>
          <a:ea typeface="+mn-ea"/>
          <a:cs typeface="+mn-cs"/>
        </a:defRPr>
      </a:lvl2pPr>
      <a:lvl3pPr marL="431800" indent="-71438" algn="l" rtl="0" eaLnBrk="1" fontAlgn="base" hangingPunct="1">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3pPr>
      <a:lvl4pPr marL="611188" indent="-71438" algn="l" rtl="0" eaLnBrk="1" fontAlgn="base" hangingPunct="1">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4pPr>
      <a:lvl5pPr marL="827088" indent="-71438" algn="l" rtl="0" eaLnBrk="1" fontAlgn="base" hangingPunct="1">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17.png"/><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orientation.ac-creteil.fr/baccalaureat-technologiqu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https://www.onisep.fr/formation/apres-le-bac-les-etudes-superieures/apres-un-bac-techno/que-faire-apres-le-bac-stl" TargetMode="Externa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openagenda.com/fr/mini-stage-stl"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0"/>
            <a:ext cx="179388" cy="179388"/>
          </a:xfrm>
        </p:spPr>
        <p:txBody>
          <a:bodyPr rtlCol="0">
            <a:noAutofit/>
          </a:bodyPr>
          <a:lstStyle/>
          <a:p>
            <a:pPr eaLnBrk="1" fontAlgn="auto" hangingPunct="1">
              <a:spcAft>
                <a:spcPts val="0"/>
              </a:spcAft>
              <a:defRPr/>
            </a:pPr>
            <a:endParaRPr lang="fr-FR" dirty="0"/>
          </a:p>
        </p:txBody>
      </p:sp>
      <p:sp>
        <p:nvSpPr>
          <p:cNvPr id="7" name="Espace réservé de la date 6"/>
          <p:cNvSpPr>
            <a:spLocks noGrp="1"/>
          </p:cNvSpPr>
          <p:nvPr>
            <p:ph type="dt" sz="quarter" idx="10"/>
          </p:nvPr>
        </p:nvSpPr>
        <p:spPr>
          <a:xfrm>
            <a:off x="0" y="4963500"/>
            <a:ext cx="180000" cy="180000"/>
          </a:xfrm>
        </p:spPr>
        <p:txBody>
          <a:bodyPr/>
          <a:lstStyle/>
          <a:p>
            <a:pPr>
              <a:defRPr/>
            </a:pPr>
            <a:fld id="{C7F68EF9-56E0-4F6F-8895-59231B2D3DA6}" type="datetime1">
              <a:rPr lang="fr-FR"/>
              <a:pPr>
                <a:defRPr/>
              </a:pPr>
              <a:t>18/01/2024</a:t>
            </a:fld>
            <a:endParaRPr lang="fr-FR" dirty="0"/>
          </a:p>
        </p:txBody>
      </p:sp>
      <p:sp>
        <p:nvSpPr>
          <p:cNvPr id="8" name="Espace réservé du pied de page 7"/>
          <p:cNvSpPr>
            <a:spLocks noGrp="1"/>
          </p:cNvSpPr>
          <p:nvPr>
            <p:ph type="ftr" sz="quarter" idx="11"/>
          </p:nvPr>
        </p:nvSpPr>
        <p:spPr>
          <a:xfrm>
            <a:off x="720725" y="3919538"/>
            <a:ext cx="3706813" cy="900112"/>
          </a:xfrm>
        </p:spPr>
        <p:txBody>
          <a:bodyPr/>
          <a:lstStyle/>
          <a:p>
            <a:pPr>
              <a:defRPr/>
            </a:pPr>
            <a:r>
              <a:rPr lang="fr-FR" dirty="0"/>
              <a:t>Service académique d’information et d’orientation</a:t>
            </a:r>
          </a:p>
          <a:p>
            <a:pPr>
              <a:defRPr/>
            </a:pPr>
            <a:endParaRPr lang="fr-FR" dirty="0"/>
          </a:p>
          <a:p>
            <a:pPr>
              <a:defRPr/>
            </a:pPr>
            <a:endParaRPr lang="fr-FR" dirty="0"/>
          </a:p>
        </p:txBody>
      </p:sp>
      <p:sp>
        <p:nvSpPr>
          <p:cNvPr id="9" name="Espace réservé du numéro de diapositive 8"/>
          <p:cNvSpPr>
            <a:spLocks noGrp="1"/>
          </p:cNvSpPr>
          <p:nvPr>
            <p:ph type="sldNum" sz="quarter" idx="12"/>
          </p:nvPr>
        </p:nvSpPr>
        <p:spPr>
          <a:xfrm>
            <a:off x="0" y="4963500"/>
            <a:ext cx="180000" cy="180000"/>
          </a:xfrm>
        </p:spPr>
        <p:txBody>
          <a:bodyPr rtlCol="0"/>
          <a:lstStyle/>
          <a:p>
            <a:pPr fontAlgn="auto">
              <a:spcBef>
                <a:spcPts val="0"/>
              </a:spcBef>
              <a:spcAft>
                <a:spcPts val="0"/>
              </a:spcAft>
              <a:defRPr/>
            </a:pPr>
            <a:fld id="{39D7733A-D899-4C56-BC30-F1F2B19A5B8B}" type="slidenum">
              <a:rPr lang="fr-FR">
                <a:solidFill>
                  <a:schemeClr val="tx1">
                    <a:alpha val="0"/>
                  </a:schemeClr>
                </a:solidFill>
                <a:latin typeface="+mn-lt"/>
              </a:rPr>
              <a:pPr fontAlgn="auto">
                <a:spcBef>
                  <a:spcPts val="0"/>
                </a:spcBef>
                <a:spcAft>
                  <a:spcPts val="0"/>
                </a:spcAft>
                <a:defRPr/>
              </a:pPr>
              <a:t>1</a:t>
            </a:fld>
            <a:endParaRPr lang="fr-FR" dirty="0">
              <a:solidFill>
                <a:schemeClr val="tx1">
                  <a:alpha val="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262" y="3392710"/>
            <a:ext cx="1445436" cy="963624"/>
          </a:xfrm>
          <a:prstGeom prst="rect">
            <a:avLst/>
          </a:prstGeom>
        </p:spPr>
      </p:pic>
      <p:grpSp>
        <p:nvGrpSpPr>
          <p:cNvPr id="2" name="Group 32"/>
          <p:cNvGrpSpPr>
            <a:grpSpLocks/>
          </p:cNvGrpSpPr>
          <p:nvPr/>
        </p:nvGrpSpPr>
        <p:grpSpPr bwMode="auto">
          <a:xfrm>
            <a:off x="1274032" y="570980"/>
            <a:ext cx="6642100" cy="4866084"/>
            <a:chOff x="1513" y="-204"/>
            <a:chExt cx="4712" cy="5031"/>
          </a:xfrm>
        </p:grpSpPr>
        <p:pic>
          <p:nvPicPr>
            <p:cNvPr id="21" name="Champ EE" descr="C:\Users\user\Documents\My Dropbox\03-Développements\STI2D\Boule-grise.png"/>
            <p:cNvPicPr>
              <a:picLocks noChangeAspect="1" noChangeArrowheads="1"/>
            </p:cNvPicPr>
            <p:nvPr/>
          </p:nvPicPr>
          <p:blipFill>
            <a:blip r:embed="rId4" cstate="print"/>
            <a:srcRect/>
            <a:stretch>
              <a:fillRect/>
            </a:stretch>
          </p:blipFill>
          <p:spPr bwMode="auto">
            <a:xfrm rot="13466572">
              <a:off x="2198" y="1774"/>
              <a:ext cx="1975" cy="2750"/>
            </a:xfrm>
            <a:prstGeom prst="rect">
              <a:avLst/>
            </a:prstGeom>
            <a:noFill/>
            <a:effectLst>
              <a:softEdge rad="127000"/>
            </a:effectLst>
          </p:spPr>
        </p:pic>
        <p:pic>
          <p:nvPicPr>
            <p:cNvPr id="19" name="Champ ITEC" descr="C:\Users\user\Documents\My Dropbox\03-Développements\STI2D\Boule-grise.png"/>
            <p:cNvPicPr>
              <a:picLocks noChangeAspect="1" noChangeArrowheads="1"/>
            </p:cNvPicPr>
            <p:nvPr/>
          </p:nvPicPr>
          <p:blipFill>
            <a:blip r:embed="rId4" cstate="print"/>
            <a:srcRect/>
            <a:stretch>
              <a:fillRect/>
            </a:stretch>
          </p:blipFill>
          <p:spPr bwMode="auto">
            <a:xfrm rot="2149682">
              <a:off x="2720" y="117"/>
              <a:ext cx="1974" cy="2750"/>
            </a:xfrm>
            <a:prstGeom prst="rect">
              <a:avLst/>
            </a:prstGeom>
            <a:noFill/>
            <a:effectLst>
              <a:softEdge rad="127000"/>
            </a:effectLst>
          </p:spPr>
        </p:pic>
        <p:grpSp>
          <p:nvGrpSpPr>
            <p:cNvPr id="15381" name="Group 35"/>
            <p:cNvGrpSpPr>
              <a:grpSpLocks/>
            </p:cNvGrpSpPr>
            <p:nvPr/>
          </p:nvGrpSpPr>
          <p:grpSpPr bwMode="auto">
            <a:xfrm>
              <a:off x="1579" y="-54"/>
              <a:ext cx="4646" cy="4858"/>
              <a:chOff x="1579" y="-54"/>
              <a:chExt cx="4646" cy="4858"/>
            </a:xfrm>
          </p:grpSpPr>
          <p:pic>
            <p:nvPicPr>
              <p:cNvPr id="22" name="Champ SIN" descr="C:\Users\user\Documents\My Dropbox\03-Développements\STI2D\Boule-grise.png"/>
              <p:cNvPicPr>
                <a:picLocks noChangeAspect="1" noChangeArrowheads="1"/>
              </p:cNvPicPr>
              <p:nvPr/>
            </p:nvPicPr>
            <p:blipFill>
              <a:blip r:embed="rId4" cstate="print"/>
              <a:srcRect/>
              <a:stretch>
                <a:fillRect/>
              </a:stretch>
            </p:blipFill>
            <p:spPr bwMode="auto">
              <a:xfrm rot="8009709">
                <a:off x="3557" y="1764"/>
                <a:ext cx="1975" cy="2750"/>
              </a:xfrm>
              <a:prstGeom prst="rect">
                <a:avLst/>
              </a:prstGeom>
              <a:noFill/>
              <a:effectLst>
                <a:softEdge rad="127000"/>
              </a:effectLst>
            </p:spPr>
          </p:pic>
          <p:pic>
            <p:nvPicPr>
              <p:cNvPr id="18" name="Champ AC" descr="C:\Users\user\Documents\My Dropbox\03-Développements\STI2D\Boule-grise.png"/>
              <p:cNvPicPr>
                <a:picLocks noChangeAspect="1" noChangeArrowheads="1"/>
              </p:cNvPicPr>
              <p:nvPr/>
            </p:nvPicPr>
            <p:blipFill>
              <a:blip r:embed="rId4" cstate="print"/>
              <a:srcRect/>
              <a:stretch>
                <a:fillRect/>
              </a:stretch>
            </p:blipFill>
            <p:spPr bwMode="auto">
              <a:xfrm rot="19501548">
                <a:off x="2289" y="266"/>
                <a:ext cx="1974" cy="2750"/>
              </a:xfrm>
              <a:prstGeom prst="rect">
                <a:avLst/>
              </a:prstGeom>
              <a:noFill/>
              <a:effectLst>
                <a:softEdge rad="127000"/>
              </a:effectLst>
            </p:spPr>
          </p:pic>
          <p:pic>
            <p:nvPicPr>
              <p:cNvPr id="20" name="Noyau MEI" descr="C:\Users\user\Documents\My Dropbox\03-Développements\STI2D\Boule-grise.png"/>
              <p:cNvPicPr>
                <a:picLocks noChangeAspect="1" noChangeArrowheads="1"/>
              </p:cNvPicPr>
              <p:nvPr/>
            </p:nvPicPr>
            <p:blipFill>
              <a:blip r:embed="rId5" cstate="print"/>
              <a:srcRect/>
              <a:stretch>
                <a:fillRect/>
              </a:stretch>
            </p:blipFill>
            <p:spPr bwMode="auto">
              <a:xfrm>
                <a:off x="1582" y="824"/>
                <a:ext cx="3069" cy="3076"/>
              </a:xfrm>
              <a:prstGeom prst="rect">
                <a:avLst/>
              </a:prstGeom>
              <a:noFill/>
              <a:effectLst>
                <a:softEdge rad="127000"/>
              </a:effectLst>
            </p:spPr>
          </p:pic>
        </p:grpSp>
      </p:grpSp>
      <p:pic>
        <p:nvPicPr>
          <p:cNvPr id="138257" name="Picture 17" descr="DIAPO00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557" y="2314173"/>
            <a:ext cx="2865437" cy="214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9" name="Rectangle 19"/>
          <p:cNvSpPr>
            <a:spLocks noChangeArrowheads="1"/>
          </p:cNvSpPr>
          <p:nvPr/>
        </p:nvSpPr>
        <p:spPr bwMode="auto">
          <a:xfrm>
            <a:off x="706438" y="2159795"/>
            <a:ext cx="1895475" cy="584775"/>
          </a:xfrm>
          <a:prstGeom prst="rect">
            <a:avLst/>
          </a:prstGeom>
          <a:noFill/>
          <a:ln w="9525">
            <a:noFill/>
            <a:miter lim="800000"/>
            <a:headEnd/>
            <a:tailEnd/>
          </a:ln>
          <a:effectLst/>
        </p:spPr>
        <p:txBody>
          <a:bodyPr lIns="91426" tIns="45713" rIns="91426" bIns="45713">
            <a:spAutoFit/>
          </a:bodyPr>
          <a:lstStyle/>
          <a:p>
            <a:pPr algn="r">
              <a:defRPr/>
            </a:pPr>
            <a:r>
              <a:rPr lang="fr-FR" sz="3200" b="1" dirty="0">
                <a:effectLst>
                  <a:outerShdw blurRad="38100" dist="38100" dir="2700000" algn="tl">
                    <a:srgbClr val="C0C0C0"/>
                  </a:outerShdw>
                </a:effectLst>
                <a:latin typeface="Arial" charset="0"/>
              </a:rPr>
              <a:t>Energie</a:t>
            </a:r>
          </a:p>
        </p:txBody>
      </p:sp>
      <p:sp>
        <p:nvSpPr>
          <p:cNvPr id="138260" name="Rectangle 20"/>
          <p:cNvSpPr>
            <a:spLocks noChangeArrowheads="1"/>
          </p:cNvSpPr>
          <p:nvPr/>
        </p:nvSpPr>
        <p:spPr bwMode="auto">
          <a:xfrm>
            <a:off x="4997458" y="4154093"/>
            <a:ext cx="3273425" cy="523206"/>
          </a:xfrm>
          <a:prstGeom prst="rect">
            <a:avLst/>
          </a:prstGeom>
          <a:noFill/>
          <a:ln w="9525">
            <a:noFill/>
            <a:miter lim="800000"/>
            <a:headEnd/>
            <a:tailEnd/>
          </a:ln>
          <a:effectLst/>
        </p:spPr>
        <p:txBody>
          <a:bodyPr lIns="91426" tIns="45713" rIns="91426" bIns="45713">
            <a:spAutoFit/>
          </a:bodyPr>
          <a:lstStyle/>
          <a:p>
            <a:pPr>
              <a:defRPr/>
            </a:pPr>
            <a:r>
              <a:rPr lang="fr-FR" sz="2800" b="1" dirty="0">
                <a:effectLst>
                  <a:outerShdw blurRad="38100" dist="38100" dir="2700000" algn="tl">
                    <a:srgbClr val="C0C0C0"/>
                  </a:outerShdw>
                </a:effectLst>
                <a:latin typeface="Arial" charset="0"/>
              </a:rPr>
              <a:t>Environnement</a:t>
            </a:r>
          </a:p>
        </p:txBody>
      </p:sp>
      <p:sp>
        <p:nvSpPr>
          <p:cNvPr id="138261" name="Rectangle 21"/>
          <p:cNvSpPr>
            <a:spLocks noChangeArrowheads="1"/>
          </p:cNvSpPr>
          <p:nvPr/>
        </p:nvSpPr>
        <p:spPr bwMode="auto">
          <a:xfrm>
            <a:off x="5145096" y="2245519"/>
            <a:ext cx="3273425" cy="1077218"/>
          </a:xfrm>
          <a:prstGeom prst="rect">
            <a:avLst/>
          </a:prstGeom>
          <a:noFill/>
          <a:ln w="9525">
            <a:noFill/>
            <a:miter lim="800000"/>
            <a:headEnd/>
            <a:tailEnd/>
          </a:ln>
          <a:effectLst/>
        </p:spPr>
        <p:txBody>
          <a:bodyPr lIns="91426" tIns="45713" rIns="91426" bIns="45713">
            <a:spAutoFit/>
          </a:bodyPr>
          <a:lstStyle/>
          <a:p>
            <a:pPr algn="ctr">
              <a:defRPr/>
            </a:pPr>
            <a:r>
              <a:rPr lang="fr-FR" sz="3200" b="1" dirty="0">
                <a:effectLst>
                  <a:outerShdw blurRad="38100" dist="38100" dir="2700000" algn="tl">
                    <a:srgbClr val="C0C0C0"/>
                  </a:outerShdw>
                </a:effectLst>
                <a:latin typeface="Arial" charset="0"/>
              </a:rPr>
              <a:t>Chimie</a:t>
            </a:r>
          </a:p>
          <a:p>
            <a:pPr algn="ctr">
              <a:defRPr/>
            </a:pPr>
            <a:r>
              <a:rPr lang="fr-FR" sz="3200" b="1" dirty="0">
                <a:effectLst>
                  <a:outerShdw blurRad="38100" dist="38100" dir="2700000" algn="tl">
                    <a:srgbClr val="C0C0C0"/>
                  </a:outerShdw>
                </a:effectLst>
                <a:latin typeface="Arial" charset="0"/>
              </a:rPr>
              <a:t>verte</a:t>
            </a:r>
          </a:p>
        </p:txBody>
      </p:sp>
      <p:sp>
        <p:nvSpPr>
          <p:cNvPr id="138262" name="Rectangle 22"/>
          <p:cNvSpPr>
            <a:spLocks noChangeArrowheads="1"/>
          </p:cNvSpPr>
          <p:nvPr/>
        </p:nvSpPr>
        <p:spPr bwMode="auto">
          <a:xfrm>
            <a:off x="1297994" y="4071749"/>
            <a:ext cx="1895475" cy="461665"/>
          </a:xfrm>
          <a:prstGeom prst="rect">
            <a:avLst/>
          </a:prstGeom>
          <a:noFill/>
          <a:ln w="9525">
            <a:noFill/>
            <a:miter lim="800000"/>
            <a:headEnd/>
            <a:tailEnd/>
          </a:ln>
          <a:effectLst/>
        </p:spPr>
        <p:txBody>
          <a:bodyPr lIns="91426" tIns="45713" rIns="91426" bIns="45713">
            <a:spAutoFit/>
          </a:bodyPr>
          <a:lstStyle/>
          <a:p>
            <a:pPr algn="ctr">
              <a:defRPr/>
            </a:pPr>
            <a:r>
              <a:rPr lang="fr-FR" sz="2400" b="1" dirty="0">
                <a:effectLst>
                  <a:outerShdw blurRad="38100" dist="38100" dir="2700000" algn="tl">
                    <a:srgbClr val="C0C0C0"/>
                  </a:outerShdw>
                </a:effectLst>
                <a:latin typeface="Arial" charset="0"/>
              </a:rPr>
              <a:t>Transport</a:t>
            </a:r>
          </a:p>
        </p:txBody>
      </p:sp>
      <p:sp>
        <p:nvSpPr>
          <p:cNvPr id="138263" name="Rectangle 23"/>
          <p:cNvSpPr>
            <a:spLocks noChangeArrowheads="1"/>
          </p:cNvSpPr>
          <p:nvPr/>
        </p:nvSpPr>
        <p:spPr bwMode="auto">
          <a:xfrm>
            <a:off x="2022668" y="4439483"/>
            <a:ext cx="3887788" cy="400095"/>
          </a:xfrm>
          <a:prstGeom prst="rect">
            <a:avLst/>
          </a:prstGeom>
          <a:noFill/>
          <a:ln w="9525">
            <a:noFill/>
            <a:miter lim="800000"/>
            <a:headEnd/>
            <a:tailEnd/>
          </a:ln>
          <a:effectLst/>
        </p:spPr>
        <p:txBody>
          <a:bodyPr lIns="91426" tIns="45713" rIns="91426" bIns="45713">
            <a:spAutoFit/>
          </a:bodyPr>
          <a:lstStyle/>
          <a:p>
            <a:pPr algn="ctr">
              <a:defRPr/>
            </a:pPr>
            <a:r>
              <a:rPr lang="fr-FR" sz="2000" b="1" dirty="0">
                <a:effectLst>
                  <a:outerShdw blurRad="38100" dist="38100" dir="2700000" algn="tl">
                    <a:srgbClr val="C0C0C0"/>
                  </a:outerShdw>
                </a:effectLst>
                <a:latin typeface="Arial" charset="0"/>
              </a:rPr>
              <a:t>Imagerie scientifique</a:t>
            </a:r>
          </a:p>
        </p:txBody>
      </p:sp>
      <p:sp>
        <p:nvSpPr>
          <p:cNvPr id="138264" name="Rectangle 24"/>
          <p:cNvSpPr>
            <a:spLocks noChangeArrowheads="1"/>
          </p:cNvSpPr>
          <p:nvPr/>
        </p:nvSpPr>
        <p:spPr bwMode="auto">
          <a:xfrm>
            <a:off x="-212725" y="2868223"/>
            <a:ext cx="2857500" cy="1200329"/>
          </a:xfrm>
          <a:prstGeom prst="rect">
            <a:avLst/>
          </a:prstGeom>
          <a:noFill/>
          <a:ln w="9525">
            <a:noFill/>
            <a:miter lim="800000"/>
            <a:headEnd/>
            <a:tailEnd/>
          </a:ln>
          <a:effectLst/>
        </p:spPr>
        <p:txBody>
          <a:bodyPr lIns="91426" tIns="45713" rIns="91426" bIns="45713">
            <a:spAutoFit/>
          </a:bodyPr>
          <a:lstStyle/>
          <a:p>
            <a:pPr algn="r">
              <a:defRPr/>
            </a:pPr>
            <a:r>
              <a:rPr lang="fr-FR" sz="2400" b="1" dirty="0">
                <a:effectLst>
                  <a:outerShdw blurRad="38100" dist="38100" dir="2700000" algn="tl">
                    <a:srgbClr val="C0C0C0"/>
                  </a:outerShdw>
                </a:effectLst>
                <a:latin typeface="Arial" charset="0"/>
              </a:rPr>
              <a:t>Ondes pour communiquer</a:t>
            </a:r>
          </a:p>
          <a:p>
            <a:pPr algn="r">
              <a:defRPr/>
            </a:pPr>
            <a:endParaRPr lang="fr-FR" sz="2400" b="1" dirty="0">
              <a:solidFill>
                <a:srgbClr val="003300"/>
              </a:solidFill>
              <a:effectLst>
                <a:outerShdw blurRad="38100" dist="38100" dir="2700000" algn="tl">
                  <a:srgbClr val="C0C0C0"/>
                </a:outerShdw>
              </a:effectLst>
              <a:latin typeface="Arial" charset="0"/>
            </a:endParaRPr>
          </a:p>
        </p:txBody>
      </p:sp>
      <p:sp>
        <p:nvSpPr>
          <p:cNvPr id="138265" name="Rectangle 25"/>
          <p:cNvSpPr>
            <a:spLocks noChangeArrowheads="1"/>
          </p:cNvSpPr>
          <p:nvPr/>
        </p:nvSpPr>
        <p:spPr bwMode="auto">
          <a:xfrm>
            <a:off x="5873758" y="3696898"/>
            <a:ext cx="2193925" cy="461665"/>
          </a:xfrm>
          <a:prstGeom prst="rect">
            <a:avLst/>
          </a:prstGeom>
          <a:noFill/>
          <a:ln w="9525">
            <a:noFill/>
            <a:miter lim="800000"/>
            <a:headEnd/>
            <a:tailEnd/>
          </a:ln>
          <a:effectLst/>
        </p:spPr>
        <p:txBody>
          <a:bodyPr lIns="91426" tIns="45713" rIns="91426" bIns="45713">
            <a:spAutoFit/>
          </a:bodyPr>
          <a:lstStyle/>
          <a:p>
            <a:pPr>
              <a:defRPr/>
            </a:pPr>
            <a:r>
              <a:rPr lang="fr-FR" sz="2400" b="1" dirty="0">
                <a:effectLst>
                  <a:outerShdw blurRad="38100" dist="38100" dir="2700000" algn="tl">
                    <a:srgbClr val="C0C0C0"/>
                  </a:outerShdw>
                </a:effectLst>
                <a:latin typeface="Arial" charset="0"/>
              </a:rPr>
              <a:t>Habitat</a:t>
            </a:r>
          </a:p>
        </p:txBody>
      </p:sp>
      <p:sp>
        <p:nvSpPr>
          <p:cNvPr id="138266" name="Rectangle 26"/>
          <p:cNvSpPr>
            <a:spLocks noChangeArrowheads="1"/>
          </p:cNvSpPr>
          <p:nvPr/>
        </p:nvSpPr>
        <p:spPr bwMode="auto">
          <a:xfrm>
            <a:off x="6199190" y="3218267"/>
            <a:ext cx="1773237"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effectLst>
                  <a:outerShdw blurRad="38100" dist="38100" dir="2700000" algn="tl">
                    <a:srgbClr val="C0C0C0"/>
                  </a:outerShdw>
                </a:effectLst>
                <a:latin typeface="Arial" charset="0"/>
              </a:rPr>
              <a:t>Sécurité</a:t>
            </a:r>
          </a:p>
        </p:txBody>
      </p:sp>
      <p:sp>
        <p:nvSpPr>
          <p:cNvPr id="138267" name="Rectangle 27"/>
          <p:cNvSpPr>
            <a:spLocks noChangeArrowheads="1"/>
          </p:cNvSpPr>
          <p:nvPr/>
        </p:nvSpPr>
        <p:spPr bwMode="auto">
          <a:xfrm>
            <a:off x="2750772" y="1733868"/>
            <a:ext cx="3870325" cy="461665"/>
          </a:xfrm>
          <a:prstGeom prst="rect">
            <a:avLst/>
          </a:prstGeom>
          <a:noFill/>
          <a:ln w="9525">
            <a:noFill/>
            <a:miter lim="800000"/>
            <a:headEnd/>
            <a:tailEnd/>
          </a:ln>
          <a:effectLst/>
        </p:spPr>
        <p:txBody>
          <a:bodyPr lIns="91426" tIns="45713" rIns="91426" bIns="45713">
            <a:spAutoFit/>
          </a:bodyPr>
          <a:lstStyle/>
          <a:p>
            <a:pPr>
              <a:defRPr/>
            </a:pPr>
            <a:r>
              <a:rPr lang="fr-FR" sz="2400" b="1" dirty="0">
                <a:effectLst>
                  <a:outerShdw blurRad="38100" dist="38100" dir="2700000" algn="tl">
                    <a:srgbClr val="C0C0C0"/>
                  </a:outerShdw>
                </a:effectLst>
                <a:latin typeface="Arial" charset="0"/>
              </a:rPr>
              <a:t>Développement durable</a:t>
            </a:r>
          </a:p>
        </p:txBody>
      </p:sp>
      <p:sp>
        <p:nvSpPr>
          <p:cNvPr id="138281" name="Text Box 41"/>
          <p:cNvSpPr txBox="1">
            <a:spLocks noChangeArrowheads="1"/>
          </p:cNvSpPr>
          <p:nvPr/>
        </p:nvSpPr>
        <p:spPr bwMode="auto">
          <a:xfrm>
            <a:off x="1724027" y="620323"/>
            <a:ext cx="7065963"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solidFill>
                  <a:srgbClr val="7030A0"/>
                </a:solidFill>
                <a:effectLst>
                  <a:outerShdw blurRad="38100" dist="38100" dir="2700000" algn="tl">
                    <a:srgbClr val="C0C0C0"/>
                  </a:outerShdw>
                </a:effectLst>
                <a:latin typeface="Arial" charset="0"/>
              </a:rPr>
              <a:t>Les domaines de la physique et de la chimie…</a:t>
            </a:r>
          </a:p>
        </p:txBody>
      </p:sp>
      <p:sp>
        <p:nvSpPr>
          <p:cNvPr id="138282" name="Text Box 42"/>
          <p:cNvSpPr txBox="1">
            <a:spLocks noChangeArrowheads="1"/>
          </p:cNvSpPr>
          <p:nvPr/>
        </p:nvSpPr>
        <p:spPr bwMode="auto">
          <a:xfrm>
            <a:off x="2198696" y="-50005"/>
            <a:ext cx="2929007" cy="830997"/>
          </a:xfrm>
          <a:prstGeom prst="rect">
            <a:avLst/>
          </a:prstGeom>
          <a:noFill/>
          <a:ln w="9525">
            <a:noFill/>
            <a:miter lim="800000"/>
            <a:headEnd/>
            <a:tailEnd/>
          </a:ln>
          <a:effectLst/>
        </p:spPr>
        <p:txBody>
          <a:bodyPr wrap="none" lIns="91426" tIns="45713" rIns="91426" bIns="45713">
            <a:spAutoFit/>
          </a:bodyPr>
          <a:lstStyle/>
          <a:p>
            <a:pPr>
              <a:defRPr/>
            </a:pPr>
            <a:r>
              <a:rPr lang="fr-FR" sz="4800" dirty="0">
                <a:solidFill>
                  <a:schemeClr val="accent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dobe Heiti Std R" pitchFamily="34" charset="-128"/>
              </a:rPr>
              <a:t>STL SPCL</a:t>
            </a:r>
          </a:p>
        </p:txBody>
      </p:sp>
      <p:grpSp>
        <p:nvGrpSpPr>
          <p:cNvPr id="15375" name="Group 17"/>
          <p:cNvGrpSpPr>
            <a:grpSpLocks/>
          </p:cNvGrpSpPr>
          <p:nvPr/>
        </p:nvGrpSpPr>
        <p:grpSpPr bwMode="auto">
          <a:xfrm>
            <a:off x="300627" y="1059582"/>
            <a:ext cx="1714500" cy="1079897"/>
            <a:chOff x="0" y="1110"/>
            <a:chExt cx="1080" cy="907"/>
          </a:xfrm>
        </p:grpSpPr>
        <p:pic>
          <p:nvPicPr>
            <p:cNvPr id="15377" name="Picture 18" descr="anderson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197"/>
              <a:ext cx="1080"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9" descr="ondes-symbol"/>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 y="1110"/>
              <a:ext cx="684"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19"/>
          <p:cNvSpPr>
            <a:spLocks noChangeArrowheads="1"/>
          </p:cNvSpPr>
          <p:nvPr/>
        </p:nvSpPr>
        <p:spPr bwMode="auto">
          <a:xfrm>
            <a:off x="611189" y="3654036"/>
            <a:ext cx="1895475"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effectLst>
                  <a:outerShdw blurRad="38100" dist="38100" dir="2700000" algn="tl">
                    <a:srgbClr val="C0C0C0"/>
                  </a:outerShdw>
                </a:effectLst>
                <a:latin typeface="Arial" charset="0"/>
              </a:rPr>
              <a:t>Innovation</a:t>
            </a:r>
          </a:p>
        </p:txBody>
      </p:sp>
      <p:pic>
        <p:nvPicPr>
          <p:cNvPr id="4" name="Imag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3444" y="1124294"/>
            <a:ext cx="1865376" cy="1243584"/>
          </a:xfrm>
          <a:prstGeom prst="rect">
            <a:avLst/>
          </a:prstGeom>
        </p:spPr>
      </p:pic>
      <p:sp>
        <p:nvSpPr>
          <p:cNvPr id="7" name="Espace réservé du numéro de diapositive 6"/>
          <p:cNvSpPr>
            <a:spLocks noGrp="1"/>
          </p:cNvSpPr>
          <p:nvPr>
            <p:ph type="sldNum" sz="quarter" idx="12"/>
          </p:nvPr>
        </p:nvSpPr>
        <p:spPr/>
        <p:txBody>
          <a:bodyPr/>
          <a:lstStyle/>
          <a:p>
            <a:fld id="{4D274666-85CE-48F8-B86E-94A0C1432785}" type="slidenum">
              <a:rPr lang="fr-FR" smtClean="0"/>
              <a:t>10</a:t>
            </a:fld>
            <a:endParaRPr lang="fr-FR"/>
          </a:p>
        </p:txBody>
      </p:sp>
    </p:spTree>
    <p:extLst>
      <p:ext uri="{BB962C8B-B14F-4D97-AF65-F5344CB8AC3E}">
        <p14:creationId xmlns:p14="http://schemas.microsoft.com/office/powerpoint/2010/main" val="3752051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8257"/>
                                        </p:tgtEl>
                                        <p:attrNameLst>
                                          <p:attrName>style.visibility</p:attrName>
                                        </p:attrNameLst>
                                      </p:cBhvr>
                                      <p:to>
                                        <p:strVal val="visible"/>
                                      </p:to>
                                    </p:set>
                                    <p:animEffect transition="in" filter="fade">
                                      <p:cBhvr>
                                        <p:cTn id="10" dur="5000"/>
                                        <p:tgtEl>
                                          <p:spTgt spid="13825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8259"/>
                                        </p:tgtEl>
                                        <p:attrNameLst>
                                          <p:attrName>style.visibility</p:attrName>
                                        </p:attrNameLst>
                                      </p:cBhvr>
                                      <p:to>
                                        <p:strVal val="visible"/>
                                      </p:to>
                                    </p:set>
                                    <p:animEffect transition="in" filter="fade">
                                      <p:cBhvr>
                                        <p:cTn id="13" dur="2000"/>
                                        <p:tgtEl>
                                          <p:spTgt spid="13825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38262"/>
                                        </p:tgtEl>
                                        <p:attrNameLst>
                                          <p:attrName>style.visibility</p:attrName>
                                        </p:attrNameLst>
                                      </p:cBhvr>
                                      <p:to>
                                        <p:strVal val="visible"/>
                                      </p:to>
                                    </p:set>
                                    <p:animEffect transition="in" filter="fade">
                                      <p:cBhvr>
                                        <p:cTn id="16" dur="2000"/>
                                        <p:tgtEl>
                                          <p:spTgt spid="1382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38263"/>
                                        </p:tgtEl>
                                        <p:attrNameLst>
                                          <p:attrName>style.visibility</p:attrName>
                                        </p:attrNameLst>
                                      </p:cBhvr>
                                      <p:to>
                                        <p:strVal val="visible"/>
                                      </p:to>
                                    </p:set>
                                    <p:animEffect transition="in" filter="fade">
                                      <p:cBhvr>
                                        <p:cTn id="19" dur="2000"/>
                                        <p:tgtEl>
                                          <p:spTgt spid="13826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38264"/>
                                        </p:tgtEl>
                                        <p:attrNameLst>
                                          <p:attrName>style.visibility</p:attrName>
                                        </p:attrNameLst>
                                      </p:cBhvr>
                                      <p:to>
                                        <p:strVal val="visible"/>
                                      </p:to>
                                    </p:set>
                                    <p:animEffect transition="in" filter="fade">
                                      <p:cBhvr>
                                        <p:cTn id="22" dur="2000"/>
                                        <p:tgtEl>
                                          <p:spTgt spid="138264"/>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38260"/>
                                        </p:tgtEl>
                                        <p:attrNameLst>
                                          <p:attrName>style.visibility</p:attrName>
                                        </p:attrNameLst>
                                      </p:cBhvr>
                                      <p:to>
                                        <p:strVal val="visible"/>
                                      </p:to>
                                    </p:set>
                                    <p:animEffect transition="in" filter="fade">
                                      <p:cBhvr>
                                        <p:cTn id="25" dur="2000"/>
                                        <p:tgtEl>
                                          <p:spTgt spid="138260"/>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8265"/>
                                        </p:tgtEl>
                                        <p:attrNameLst>
                                          <p:attrName>style.visibility</p:attrName>
                                        </p:attrNameLst>
                                      </p:cBhvr>
                                      <p:to>
                                        <p:strVal val="visible"/>
                                      </p:to>
                                    </p:set>
                                    <p:animEffect transition="in" filter="fade">
                                      <p:cBhvr>
                                        <p:cTn id="28" dur="2000"/>
                                        <p:tgtEl>
                                          <p:spTgt spid="138265"/>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38261"/>
                                        </p:tgtEl>
                                        <p:attrNameLst>
                                          <p:attrName>style.visibility</p:attrName>
                                        </p:attrNameLst>
                                      </p:cBhvr>
                                      <p:to>
                                        <p:strVal val="visible"/>
                                      </p:to>
                                    </p:set>
                                    <p:animEffect transition="in" filter="fade">
                                      <p:cBhvr>
                                        <p:cTn id="31" dur="2000"/>
                                        <p:tgtEl>
                                          <p:spTgt spid="13826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38266"/>
                                        </p:tgtEl>
                                        <p:attrNameLst>
                                          <p:attrName>style.visibility</p:attrName>
                                        </p:attrNameLst>
                                      </p:cBhvr>
                                      <p:to>
                                        <p:strVal val="visible"/>
                                      </p:to>
                                    </p:set>
                                    <p:animEffect transition="in" filter="fade">
                                      <p:cBhvr>
                                        <p:cTn id="34" dur="2000"/>
                                        <p:tgtEl>
                                          <p:spTgt spid="138266"/>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38267"/>
                                        </p:tgtEl>
                                        <p:attrNameLst>
                                          <p:attrName>style.visibility</p:attrName>
                                        </p:attrNameLst>
                                      </p:cBhvr>
                                      <p:to>
                                        <p:strVal val="visible"/>
                                      </p:to>
                                    </p:set>
                                    <p:animEffect transition="in" filter="fade">
                                      <p:cBhvr>
                                        <p:cTn id="37" dur="2000"/>
                                        <p:tgtEl>
                                          <p:spTgt spid="138267"/>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p:bldP spid="138260" grpId="0"/>
      <p:bldP spid="138261" grpId="0"/>
      <p:bldP spid="138262" grpId="0"/>
      <p:bldP spid="138263" grpId="0"/>
      <p:bldP spid="138264" grpId="0"/>
      <p:bldP spid="138265" grpId="0"/>
      <p:bldP spid="138266" grpId="0"/>
      <p:bldP spid="138267"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5554" y="1419622"/>
            <a:ext cx="8423275" cy="2702423"/>
          </a:xfrm>
        </p:spPr>
        <p:txBody>
          <a:bodyPr/>
          <a:lstStyle/>
          <a:p>
            <a:r>
              <a:rPr lang="fr-FR" sz="2000" dirty="0"/>
              <a:t>Un </a:t>
            </a:r>
            <a:r>
              <a:rPr lang="fr-FR" sz="2000" b="1" dirty="0"/>
              <a:t>environnement de travail particulièrement favorable </a:t>
            </a:r>
            <a:r>
              <a:rPr lang="fr-FR" sz="2000" dirty="0"/>
              <a:t>pour les apprentissages:</a:t>
            </a:r>
          </a:p>
          <a:p>
            <a:pPr>
              <a:buFontTx/>
              <a:buChar char="-"/>
            </a:pPr>
            <a:r>
              <a:rPr lang="fr-FR" sz="2000" dirty="0"/>
              <a:t>travail en équipe,</a:t>
            </a:r>
          </a:p>
          <a:p>
            <a:pPr>
              <a:buFontTx/>
              <a:buChar char="-"/>
            </a:pPr>
            <a:r>
              <a:rPr lang="fr-FR" sz="2000" dirty="0"/>
              <a:t>effectif réduits,</a:t>
            </a:r>
          </a:p>
          <a:p>
            <a:pPr>
              <a:buFontTx/>
              <a:buChar char="-"/>
            </a:pPr>
            <a:r>
              <a:rPr lang="fr-FR" sz="2000" dirty="0"/>
              <a:t>autonomie,</a:t>
            </a:r>
          </a:p>
          <a:p>
            <a:pPr>
              <a:buFontTx/>
              <a:buChar char="-"/>
            </a:pPr>
            <a:r>
              <a:rPr lang="fr-FR" sz="2000" dirty="0"/>
              <a:t>proximité avec les enseignants,</a:t>
            </a:r>
          </a:p>
          <a:p>
            <a:pPr>
              <a:buFontTx/>
              <a:buChar char="-"/>
            </a:pPr>
            <a:r>
              <a:rPr lang="fr-FR" sz="2000" dirty="0"/>
              <a:t>démarche de projet,</a:t>
            </a:r>
          </a:p>
          <a:p>
            <a:pPr>
              <a:buFontTx/>
              <a:buChar char="-"/>
            </a:pPr>
            <a:r>
              <a:rPr lang="fr-FR" sz="2000" dirty="0"/>
              <a:t>équipements de qualité.</a:t>
            </a:r>
          </a:p>
          <a:p>
            <a:pPr marL="0" indent="0"/>
            <a:endParaRPr lang="fr-FR" sz="2000" dirty="0"/>
          </a:p>
        </p:txBody>
      </p:sp>
      <p:sp>
        <p:nvSpPr>
          <p:cNvPr id="6" name="Espace réservé du numéro de diapositive 5"/>
          <p:cNvSpPr>
            <a:spLocks noGrp="1"/>
          </p:cNvSpPr>
          <p:nvPr>
            <p:ph type="sldNum" sz="quarter" idx="12"/>
          </p:nvPr>
        </p:nvSpPr>
        <p:spPr/>
        <p:txBody>
          <a:bodyPr/>
          <a:lstStyle/>
          <a:p>
            <a:pPr>
              <a:defRPr/>
            </a:pPr>
            <a:fld id="{640814C6-D9A0-4BA9-A217-D3B152A26BD8}" type="slidenum">
              <a:rPr lang="fr-FR" altLang="fr-FR" smtClean="0"/>
              <a:pPr>
                <a:defRPr/>
              </a:pPr>
              <a:t>11</a:t>
            </a:fld>
            <a:endParaRPr lang="fr-FR" altLang="fr-FR" dirty="0"/>
          </a:p>
        </p:txBody>
      </p:sp>
      <p:grpSp>
        <p:nvGrpSpPr>
          <p:cNvPr id="10" name="Groupe 9"/>
          <p:cNvGrpSpPr/>
          <p:nvPr/>
        </p:nvGrpSpPr>
        <p:grpSpPr>
          <a:xfrm>
            <a:off x="565554" y="808190"/>
            <a:ext cx="8030583" cy="514667"/>
            <a:chOff x="361048" y="1801335"/>
            <a:chExt cx="8030583" cy="514667"/>
          </a:xfrm>
        </p:grpSpPr>
        <p:sp>
          <p:nvSpPr>
            <p:cNvPr id="11" name="Rectangle 10"/>
            <p:cNvSpPr/>
            <p:nvPr/>
          </p:nvSpPr>
          <p:spPr>
            <a:xfrm>
              <a:off x="361048" y="1801335"/>
              <a:ext cx="8030583" cy="514667"/>
            </a:xfrm>
            <a:prstGeom prst="rect">
              <a:avLst/>
            </a:prstGeom>
          </p:spPr>
          <p:style>
            <a:lnRef idx="2">
              <a:schemeClr val="lt1">
                <a:hueOff val="0"/>
                <a:satOff val="0"/>
                <a:lumOff val="0"/>
                <a:alphaOff val="0"/>
              </a:schemeClr>
            </a:lnRef>
            <a:fillRef idx="1">
              <a:schemeClr val="accent2">
                <a:shade val="80000"/>
                <a:hueOff val="0"/>
                <a:satOff val="-40810"/>
                <a:lumOff val="40340"/>
                <a:alphaOff val="0"/>
              </a:schemeClr>
            </a:fillRef>
            <a:effectRef idx="0">
              <a:schemeClr val="accent2">
                <a:shade val="80000"/>
                <a:hueOff val="0"/>
                <a:satOff val="-40810"/>
                <a:lumOff val="40340"/>
                <a:alphaOff val="0"/>
              </a:schemeClr>
            </a:effectRef>
            <a:fontRef idx="minor">
              <a:schemeClr val="lt1"/>
            </a:fontRef>
          </p:style>
        </p:sp>
        <p:sp>
          <p:nvSpPr>
            <p:cNvPr id="12" name="ZoneTexte 11"/>
            <p:cNvSpPr txBox="1"/>
            <p:nvPr/>
          </p:nvSpPr>
          <p:spPr>
            <a:xfrm>
              <a:off x="361048" y="1801335"/>
              <a:ext cx="8030583" cy="514667"/>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L pour Laboratoire</a:t>
              </a:r>
            </a:p>
          </p:txBody>
        </p:sp>
      </p:gr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961" y="2499742"/>
            <a:ext cx="3360015" cy="1885578"/>
          </a:xfrm>
          <a:prstGeom prst="rect">
            <a:avLst/>
          </a:prstGeom>
        </p:spPr>
      </p:pic>
    </p:spTree>
    <p:extLst>
      <p:ext uri="{BB962C8B-B14F-4D97-AF65-F5344CB8AC3E}">
        <p14:creationId xmlns:p14="http://schemas.microsoft.com/office/powerpoint/2010/main" val="403121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p:sp>
      <p:sp>
        <p:nvSpPr>
          <p:cNvPr id="10" name="Titre 9"/>
          <p:cNvSpPr>
            <a:spLocks noGrp="1"/>
          </p:cNvSpPr>
          <p:nvPr>
            <p:ph type="title"/>
          </p:nvPr>
        </p:nvSpPr>
        <p:spPr/>
        <p:txBody>
          <a:bodyPr/>
          <a:lstStyle/>
          <a:p>
            <a:pPr marL="0" indent="0">
              <a:buNone/>
            </a:pPr>
            <a:r>
              <a:rPr lang="fr-FR" dirty="0"/>
              <a:t>Cartographie de la série STL dans l’académie de Créteil</a:t>
            </a:r>
            <a:br>
              <a:rPr lang="fr-FR" dirty="0"/>
            </a:br>
            <a:r>
              <a:rPr lang="fr-FR" dirty="0"/>
              <a:t/>
            </a:r>
            <a:br>
              <a:rPr lang="fr-FR" dirty="0"/>
            </a:br>
            <a:r>
              <a:rPr lang="fr-FR" sz="2000" dirty="0"/>
              <a:t>Données PAPP, rentrée 2023</a:t>
            </a:r>
          </a:p>
        </p:txBody>
      </p:sp>
      <p:sp>
        <p:nvSpPr>
          <p:cNvPr id="5" name="Espace réservé de la date 4"/>
          <p:cNvSpPr>
            <a:spLocks noGrp="1"/>
          </p:cNvSpPr>
          <p:nvPr>
            <p:ph type="dt" sz="half" idx="14"/>
          </p:nvPr>
        </p:nvSpPr>
        <p:spPr/>
        <p:txBody>
          <a:bodyPr/>
          <a:lstStyle/>
          <a:p>
            <a:pPr>
              <a:defRPr/>
            </a:pPr>
            <a:fld id="{1BAA5817-B191-45C3-A025-0292DF0EC8CA}" type="datetime1">
              <a:rPr lang="fr-FR" smtClean="0"/>
              <a:pPr>
                <a:defRPr/>
              </a:pPr>
              <a:t>18/01/2024</a:t>
            </a:fld>
            <a:endParaRPr lang="fr-FR" dirty="0"/>
          </a:p>
        </p:txBody>
      </p:sp>
      <p:sp>
        <p:nvSpPr>
          <p:cNvPr id="6" name="Espace réservé du pied de page 5"/>
          <p:cNvSpPr>
            <a:spLocks noGrp="1"/>
          </p:cNvSpPr>
          <p:nvPr>
            <p:ph type="ftr" sz="quarter" idx="15"/>
          </p:nvPr>
        </p:nvSpPr>
        <p:spPr/>
        <p:txBody>
          <a:bodyPr/>
          <a:lstStyle/>
          <a:p>
            <a:pPr>
              <a:defRPr/>
            </a:pPr>
            <a:r>
              <a:rPr lang="fr-FR" dirty="0"/>
              <a:t>Service académique d’information et d’orientation  </a:t>
            </a:r>
          </a:p>
        </p:txBody>
      </p:sp>
      <p:sp>
        <p:nvSpPr>
          <p:cNvPr id="7" name="Espace réservé du numéro de diapositive 6"/>
          <p:cNvSpPr>
            <a:spLocks noGrp="1"/>
          </p:cNvSpPr>
          <p:nvPr>
            <p:ph type="sldNum" sz="quarter" idx="16"/>
          </p:nvPr>
        </p:nvSpPr>
        <p:spPr/>
        <p:txBody>
          <a:bodyPr/>
          <a:lstStyle/>
          <a:p>
            <a:pPr>
              <a:defRPr/>
            </a:pPr>
            <a:fld id="{F2F21D44-59AC-45C5-B175-9C2D9874D182}" type="slidenum">
              <a:rPr lang="fr-FR" altLang="fr-FR" smtClean="0"/>
              <a:pPr>
                <a:defRPr/>
              </a:pPr>
              <a:t>12</a:t>
            </a:fld>
            <a:endParaRPr lang="fr-FR" altLang="fr-FR" dirty="0"/>
          </a:p>
        </p:txBody>
      </p:sp>
    </p:spTree>
    <p:extLst>
      <p:ext uri="{BB962C8B-B14F-4D97-AF65-F5344CB8AC3E}">
        <p14:creationId xmlns:p14="http://schemas.microsoft.com/office/powerpoint/2010/main" val="329858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138" y="0"/>
            <a:ext cx="5975974" cy="5143500"/>
          </a:xfrm>
          <a:prstGeom prst="rect">
            <a:avLst/>
          </a:prstGeom>
        </p:spPr>
      </p:pic>
      <p:sp>
        <p:nvSpPr>
          <p:cNvPr id="6" name="ZoneTexte 5"/>
          <p:cNvSpPr txBox="1"/>
          <p:nvPr/>
        </p:nvSpPr>
        <p:spPr>
          <a:xfrm>
            <a:off x="0" y="555526"/>
            <a:ext cx="3152775" cy="461665"/>
          </a:xfrm>
          <a:prstGeom prst="rect">
            <a:avLst/>
          </a:prstGeom>
          <a:solidFill>
            <a:schemeClr val="bg1">
              <a:lumMod val="85000"/>
            </a:schemeClr>
          </a:solidFill>
        </p:spPr>
        <p:txBody>
          <a:bodyPr wrap="square" rtlCol="0">
            <a:spAutoFit/>
          </a:bodyPr>
          <a:lstStyle/>
          <a:p>
            <a:r>
              <a:rPr lang="fr-FR" sz="2400" dirty="0">
                <a:cs typeface="Arial" panose="020B0604020202020204" pitchFamily="34" charset="0"/>
              </a:rPr>
              <a:t>Seine-et-Marne</a:t>
            </a:r>
          </a:p>
        </p:txBody>
      </p:sp>
      <p:sp>
        <p:nvSpPr>
          <p:cNvPr id="5" name="ZoneTexte 4"/>
          <p:cNvSpPr txBox="1"/>
          <p:nvPr/>
        </p:nvSpPr>
        <p:spPr>
          <a:xfrm>
            <a:off x="0" y="116945"/>
            <a:ext cx="1562100" cy="461665"/>
          </a:xfrm>
          <a:prstGeom prst="rect">
            <a:avLst/>
          </a:prstGeom>
          <a:solidFill>
            <a:srgbClr val="236AED"/>
          </a:solidFill>
        </p:spPr>
        <p:txBody>
          <a:bodyPr wrap="square" rtlCol="0">
            <a:spAutoFit/>
          </a:bodyPr>
          <a:lstStyle/>
          <a:p>
            <a:r>
              <a:rPr lang="fr-FR" sz="2400" dirty="0">
                <a:solidFill>
                  <a:schemeClr val="bg1"/>
                </a:solidFill>
                <a:cs typeface="Arial" panose="020B0604020202020204" pitchFamily="34" charset="0"/>
              </a:rPr>
              <a:t>Série STL</a:t>
            </a:r>
          </a:p>
        </p:txBody>
      </p:sp>
      <p:pic>
        <p:nvPicPr>
          <p:cNvPr id="7" name="Imag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2586" y="4687980"/>
            <a:ext cx="338731" cy="338731"/>
          </a:xfrm>
          <a:prstGeom prst="rect">
            <a:avLst/>
          </a:prstGeom>
        </p:spPr>
      </p:pic>
      <p:pic>
        <p:nvPicPr>
          <p:cNvPr id="8" name="Image 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257" y="4321403"/>
            <a:ext cx="287387" cy="287387"/>
          </a:xfrm>
          <a:prstGeom prst="rect">
            <a:avLst/>
          </a:prstGeom>
        </p:spPr>
      </p:pic>
    </p:spTree>
    <p:extLst>
      <p:ext uri="{BB962C8B-B14F-4D97-AF65-F5344CB8AC3E}">
        <p14:creationId xmlns:p14="http://schemas.microsoft.com/office/powerpoint/2010/main" val="379653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126" y="0"/>
            <a:ext cx="6135461" cy="5143500"/>
          </a:xfrm>
          <a:prstGeom prst="rect">
            <a:avLst/>
          </a:prstGeom>
        </p:spPr>
      </p:pic>
      <p:sp>
        <p:nvSpPr>
          <p:cNvPr id="6" name="ZoneTexte 5"/>
          <p:cNvSpPr txBox="1"/>
          <p:nvPr/>
        </p:nvSpPr>
        <p:spPr>
          <a:xfrm>
            <a:off x="-1203" y="562059"/>
            <a:ext cx="3152775" cy="461665"/>
          </a:xfrm>
          <a:prstGeom prst="rect">
            <a:avLst/>
          </a:prstGeom>
          <a:solidFill>
            <a:schemeClr val="bg1">
              <a:lumMod val="85000"/>
            </a:schemeClr>
          </a:solidFill>
        </p:spPr>
        <p:txBody>
          <a:bodyPr wrap="square" rtlCol="0">
            <a:spAutoFit/>
          </a:bodyPr>
          <a:lstStyle/>
          <a:p>
            <a:r>
              <a:rPr lang="fr-FR" sz="2400" dirty="0">
                <a:cs typeface="Arial" panose="020B0604020202020204" pitchFamily="34" charset="0"/>
              </a:rPr>
              <a:t>Seine-Saint-Denis</a:t>
            </a:r>
          </a:p>
        </p:txBody>
      </p:sp>
      <p:sp>
        <p:nvSpPr>
          <p:cNvPr id="7" name="ZoneTexte 6"/>
          <p:cNvSpPr txBox="1"/>
          <p:nvPr/>
        </p:nvSpPr>
        <p:spPr>
          <a:xfrm>
            <a:off x="-1203" y="123478"/>
            <a:ext cx="1562100" cy="461665"/>
          </a:xfrm>
          <a:prstGeom prst="rect">
            <a:avLst/>
          </a:prstGeom>
          <a:solidFill>
            <a:srgbClr val="236AED"/>
          </a:solidFill>
        </p:spPr>
        <p:txBody>
          <a:bodyPr wrap="square" rtlCol="0">
            <a:spAutoFit/>
          </a:bodyPr>
          <a:lstStyle/>
          <a:p>
            <a:r>
              <a:rPr lang="fr-FR" sz="2400" dirty="0">
                <a:solidFill>
                  <a:schemeClr val="bg1"/>
                </a:solidFill>
                <a:cs typeface="Arial" panose="020B0604020202020204" pitchFamily="34" charset="0"/>
              </a:rPr>
              <a:t>Série STL</a:t>
            </a:r>
          </a:p>
        </p:txBody>
      </p:sp>
      <p:pic>
        <p:nvPicPr>
          <p:cNvPr id="5" name="Imag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2586" y="4687980"/>
            <a:ext cx="338731" cy="338731"/>
          </a:xfrm>
          <a:prstGeom prst="rect">
            <a:avLst/>
          </a:prstGeom>
        </p:spPr>
      </p:pic>
      <p:pic>
        <p:nvPicPr>
          <p:cNvPr id="8" name="Image 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257" y="4321403"/>
            <a:ext cx="287387" cy="287387"/>
          </a:xfrm>
          <a:prstGeom prst="rect">
            <a:avLst/>
          </a:prstGeom>
        </p:spPr>
      </p:pic>
    </p:spTree>
    <p:extLst>
      <p:ext uri="{BB962C8B-B14F-4D97-AF65-F5344CB8AC3E}">
        <p14:creationId xmlns:p14="http://schemas.microsoft.com/office/powerpoint/2010/main" val="315285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388" y="0"/>
            <a:ext cx="7445262" cy="5143500"/>
          </a:xfrm>
          <a:prstGeom prst="rect">
            <a:avLst/>
          </a:prstGeom>
        </p:spPr>
      </p:pic>
      <p:sp>
        <p:nvSpPr>
          <p:cNvPr id="6" name="ZoneTexte 5"/>
          <p:cNvSpPr txBox="1"/>
          <p:nvPr/>
        </p:nvSpPr>
        <p:spPr>
          <a:xfrm>
            <a:off x="0" y="555526"/>
            <a:ext cx="3152775" cy="461665"/>
          </a:xfrm>
          <a:prstGeom prst="rect">
            <a:avLst/>
          </a:prstGeom>
          <a:solidFill>
            <a:schemeClr val="bg1">
              <a:lumMod val="85000"/>
            </a:schemeClr>
          </a:solidFill>
        </p:spPr>
        <p:txBody>
          <a:bodyPr wrap="square" rtlCol="0">
            <a:spAutoFit/>
          </a:bodyPr>
          <a:lstStyle/>
          <a:p>
            <a:r>
              <a:rPr lang="fr-FR" sz="2400" dirty="0">
                <a:cs typeface="Arial" panose="020B0604020202020204" pitchFamily="34" charset="0"/>
              </a:rPr>
              <a:t>Val-de-Marne</a:t>
            </a:r>
          </a:p>
        </p:txBody>
      </p:sp>
      <p:sp>
        <p:nvSpPr>
          <p:cNvPr id="5" name="ZoneTexte 4"/>
          <p:cNvSpPr txBox="1"/>
          <p:nvPr/>
        </p:nvSpPr>
        <p:spPr>
          <a:xfrm>
            <a:off x="0" y="109274"/>
            <a:ext cx="1562100" cy="461665"/>
          </a:xfrm>
          <a:prstGeom prst="rect">
            <a:avLst/>
          </a:prstGeom>
          <a:solidFill>
            <a:srgbClr val="236AED"/>
          </a:solidFill>
        </p:spPr>
        <p:txBody>
          <a:bodyPr wrap="square" rtlCol="0">
            <a:spAutoFit/>
          </a:bodyPr>
          <a:lstStyle/>
          <a:p>
            <a:r>
              <a:rPr lang="fr-FR" sz="2400" dirty="0">
                <a:solidFill>
                  <a:schemeClr val="bg1"/>
                </a:solidFill>
                <a:cs typeface="Arial" panose="020B0604020202020204" pitchFamily="34" charset="0"/>
              </a:rPr>
              <a:t>Série STL</a:t>
            </a:r>
          </a:p>
        </p:txBody>
      </p:sp>
      <p:pic>
        <p:nvPicPr>
          <p:cNvPr id="7" name="Imag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2586" y="4687980"/>
            <a:ext cx="338731" cy="338731"/>
          </a:xfrm>
          <a:prstGeom prst="rect">
            <a:avLst/>
          </a:prstGeom>
        </p:spPr>
      </p:pic>
      <p:pic>
        <p:nvPicPr>
          <p:cNvPr id="8" name="Image 7">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257" y="4321403"/>
            <a:ext cx="287387" cy="287387"/>
          </a:xfrm>
          <a:prstGeom prst="rect">
            <a:avLst/>
          </a:prstGeom>
        </p:spPr>
      </p:pic>
    </p:spTree>
    <p:extLst>
      <p:ext uri="{BB962C8B-B14F-4D97-AF65-F5344CB8AC3E}">
        <p14:creationId xmlns:p14="http://schemas.microsoft.com/office/powerpoint/2010/main" val="148608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Modalités d’orientation et d’affectation Bac STL</a:t>
            </a:r>
            <a:br>
              <a:rPr lang="fr-FR" dirty="0"/>
            </a:br>
            <a:endParaRPr lang="fr-FR" dirty="0"/>
          </a:p>
        </p:txBody>
      </p:sp>
      <p:sp>
        <p:nvSpPr>
          <p:cNvPr id="3" name="Espace réservé du contenu 2"/>
          <p:cNvSpPr>
            <a:spLocks noGrp="1"/>
          </p:cNvSpPr>
          <p:nvPr>
            <p:ph idx="1"/>
          </p:nvPr>
        </p:nvSpPr>
        <p:spPr/>
        <p:txBody>
          <a:bodyPr/>
          <a:lstStyle/>
          <a:p>
            <a:r>
              <a:rPr lang="fr-FR" sz="1800" b="1" u="sng" dirty="0">
                <a:solidFill>
                  <a:schemeClr val="tx2"/>
                </a:solidFill>
              </a:rPr>
              <a:t>Orientation : </a:t>
            </a:r>
          </a:p>
          <a:p>
            <a:endParaRPr lang="fr-FR" sz="1800" b="1" u="sng" dirty="0">
              <a:solidFill>
                <a:schemeClr val="tx2"/>
              </a:solidFill>
            </a:endParaRPr>
          </a:p>
          <a:p>
            <a:r>
              <a:rPr lang="fr-FR" sz="1400" b="1" dirty="0">
                <a:solidFill>
                  <a:schemeClr val="tx2"/>
                </a:solidFill>
              </a:rPr>
              <a:t>C’est un baccalauréat technologique, l’orientation s’y fait à l’issue d’une décision définitive du conseil de classe du 3</a:t>
            </a:r>
            <a:r>
              <a:rPr lang="fr-FR" sz="1400" b="1" baseline="30000" dirty="0">
                <a:solidFill>
                  <a:schemeClr val="tx2"/>
                </a:solidFill>
              </a:rPr>
              <a:t>e</a:t>
            </a:r>
            <a:r>
              <a:rPr lang="fr-FR" sz="1400" b="1" dirty="0">
                <a:solidFill>
                  <a:schemeClr val="tx2"/>
                </a:solidFill>
              </a:rPr>
              <a:t> trimestre de 2GT ou de la décision de la commission d’appel.</a:t>
            </a:r>
          </a:p>
          <a:p>
            <a:endParaRPr lang="fr-FR" sz="1800" b="1" dirty="0">
              <a:solidFill>
                <a:schemeClr val="tx2"/>
              </a:solidFill>
            </a:endParaRPr>
          </a:p>
          <a:p>
            <a:r>
              <a:rPr lang="fr-FR" sz="1800" b="1" u="sng" dirty="0">
                <a:solidFill>
                  <a:schemeClr val="tx2"/>
                </a:solidFill>
              </a:rPr>
              <a:t>Affectation : </a:t>
            </a:r>
          </a:p>
          <a:p>
            <a:endParaRPr lang="fr-FR" sz="1800" b="1" u="sng" dirty="0">
              <a:solidFill>
                <a:schemeClr val="tx2"/>
              </a:solidFill>
            </a:endParaRPr>
          </a:p>
          <a:p>
            <a:r>
              <a:rPr lang="fr-FR" sz="1400" b="1" dirty="0">
                <a:solidFill>
                  <a:schemeClr val="tx2"/>
                </a:solidFill>
              </a:rPr>
              <a:t>L’affectation se fait par le biais d’</a:t>
            </a:r>
            <a:r>
              <a:rPr lang="fr-FR" sz="1400" b="1" dirty="0" err="1">
                <a:solidFill>
                  <a:schemeClr val="tx2"/>
                </a:solidFill>
              </a:rPr>
              <a:t>Affelnet</a:t>
            </a:r>
            <a:r>
              <a:rPr lang="fr-FR" sz="1400" b="1" dirty="0">
                <a:solidFill>
                  <a:schemeClr val="tx2"/>
                </a:solidFill>
              </a:rPr>
              <a:t> Lycée. </a:t>
            </a:r>
          </a:p>
          <a:p>
            <a:r>
              <a:rPr lang="fr-FR" sz="1400" b="1" dirty="0">
                <a:solidFill>
                  <a:schemeClr val="tx2"/>
                </a:solidFill>
              </a:rPr>
              <a:t>Elle prend en compte la sectorisation avec le rapprochement des établissements.</a:t>
            </a:r>
          </a:p>
        </p:txBody>
      </p:sp>
      <p:sp>
        <p:nvSpPr>
          <p:cNvPr id="4" name="Espace réservé de la date 3"/>
          <p:cNvSpPr>
            <a:spLocks noGrp="1"/>
          </p:cNvSpPr>
          <p:nvPr>
            <p:ph type="dt" sz="half" idx="10"/>
          </p:nvPr>
        </p:nvSpPr>
        <p:spPr/>
        <p:txBody>
          <a:bodyPr/>
          <a:lstStyle/>
          <a:p>
            <a:fld id="{373FFAAF-A9FA-42E7-BFCB-186F7B83601D}" type="datetime1">
              <a:rPr lang="fr-FR" smtClean="0"/>
              <a:t>18/01/2024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2D0C58D-479C-4C78-A079-9A7AABA4E45B}" type="slidenum">
              <a:rPr lang="fr-FR" smtClean="0"/>
              <a:t>16</a:t>
            </a:fld>
            <a:endParaRPr lang="fr-FR" dirty="0"/>
          </a:p>
        </p:txBody>
      </p:sp>
    </p:spTree>
    <p:extLst>
      <p:ext uri="{BB962C8B-B14F-4D97-AF65-F5344CB8AC3E}">
        <p14:creationId xmlns:p14="http://schemas.microsoft.com/office/powerpoint/2010/main" val="367147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p:sp>
      <p:sp>
        <p:nvSpPr>
          <p:cNvPr id="10" name="Titre 9"/>
          <p:cNvSpPr>
            <a:spLocks noGrp="1"/>
          </p:cNvSpPr>
          <p:nvPr>
            <p:ph type="title"/>
          </p:nvPr>
        </p:nvSpPr>
        <p:spPr/>
        <p:txBody>
          <a:bodyPr/>
          <a:lstStyle/>
          <a:p>
            <a:pPr marL="0" indent="0">
              <a:buNone/>
            </a:pPr>
            <a:r>
              <a:rPr lang="fr-FR" dirty="0"/>
              <a:t>Avis pour la série STL lors du palier d’orientation 2</a:t>
            </a:r>
            <a:r>
              <a:rPr lang="fr-FR" baseline="30000" dirty="0"/>
              <a:t>de</a:t>
            </a:r>
            <a:r>
              <a:rPr lang="fr-FR" dirty="0"/>
              <a:t> GT</a:t>
            </a:r>
          </a:p>
        </p:txBody>
      </p:sp>
      <p:sp>
        <p:nvSpPr>
          <p:cNvPr id="5" name="Espace réservé de la date 4"/>
          <p:cNvSpPr>
            <a:spLocks noGrp="1"/>
          </p:cNvSpPr>
          <p:nvPr>
            <p:ph type="dt" sz="half" idx="14"/>
          </p:nvPr>
        </p:nvSpPr>
        <p:spPr/>
        <p:txBody>
          <a:bodyPr/>
          <a:lstStyle/>
          <a:p>
            <a:pPr>
              <a:defRPr/>
            </a:pPr>
            <a:fld id="{1BAA5817-B191-45C3-A025-0292DF0EC8CA}" type="datetime1">
              <a:rPr lang="fr-FR" smtClean="0"/>
              <a:pPr>
                <a:defRPr/>
              </a:pPr>
              <a:t>18/01/2024</a:t>
            </a:fld>
            <a:endParaRPr lang="fr-FR" dirty="0"/>
          </a:p>
        </p:txBody>
      </p:sp>
      <p:sp>
        <p:nvSpPr>
          <p:cNvPr id="6" name="Espace réservé du pied de page 5"/>
          <p:cNvSpPr>
            <a:spLocks noGrp="1"/>
          </p:cNvSpPr>
          <p:nvPr>
            <p:ph type="ftr" sz="quarter" idx="15"/>
          </p:nvPr>
        </p:nvSpPr>
        <p:spPr/>
        <p:txBody>
          <a:bodyPr/>
          <a:lstStyle/>
          <a:p>
            <a:pPr>
              <a:defRPr/>
            </a:pPr>
            <a:r>
              <a:rPr lang="fr-FR" dirty="0"/>
              <a:t>Service académique d’information et d’orientation  </a:t>
            </a:r>
          </a:p>
        </p:txBody>
      </p:sp>
      <p:sp>
        <p:nvSpPr>
          <p:cNvPr id="7" name="Espace réservé du numéro de diapositive 6"/>
          <p:cNvSpPr>
            <a:spLocks noGrp="1"/>
          </p:cNvSpPr>
          <p:nvPr>
            <p:ph type="sldNum" sz="quarter" idx="16"/>
          </p:nvPr>
        </p:nvSpPr>
        <p:spPr/>
        <p:txBody>
          <a:bodyPr/>
          <a:lstStyle/>
          <a:p>
            <a:pPr>
              <a:defRPr/>
            </a:pPr>
            <a:fld id="{F2F21D44-59AC-45C5-B175-9C2D9874D182}" type="slidenum">
              <a:rPr lang="fr-FR" altLang="fr-FR" smtClean="0"/>
              <a:pPr>
                <a:defRPr/>
              </a:pPr>
              <a:t>17</a:t>
            </a:fld>
            <a:endParaRPr lang="fr-FR" altLang="fr-FR" dirty="0"/>
          </a:p>
        </p:txBody>
      </p:sp>
    </p:spTree>
    <p:extLst>
      <p:ext uri="{BB962C8B-B14F-4D97-AF65-F5344CB8AC3E}">
        <p14:creationId xmlns:p14="http://schemas.microsoft.com/office/powerpoint/2010/main" val="29047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Évolution des avis pour la série STL dans l’académie de Créteil</a:t>
            </a:r>
            <a:br>
              <a:rPr lang="fr-FR" sz="2800" dirty="0"/>
            </a:br>
            <a:endParaRPr lang="fr-FR" dirty="0"/>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18</a:t>
            </a:fld>
            <a:endParaRPr lang="fr-FR" altLang="fr-FR" dirty="0"/>
          </a:p>
        </p:txBody>
      </p:sp>
      <p:sp>
        <p:nvSpPr>
          <p:cNvPr id="7" name="Espace réservé du texte 6"/>
          <p:cNvSpPr>
            <a:spLocks noGrp="1"/>
          </p:cNvSpPr>
          <p:nvPr>
            <p:ph type="body" sz="quarter" idx="19"/>
          </p:nvPr>
        </p:nvSpPr>
        <p:spPr/>
        <p:txBody>
          <a:bodyPr/>
          <a:lstStyle/>
          <a:p>
            <a:endParaRPr lang="fr-FR" dirty="0"/>
          </a:p>
        </p:txBody>
      </p:sp>
      <p:graphicFrame>
        <p:nvGraphicFramePr>
          <p:cNvPr id="8" name="Espace réservé du contenu 7"/>
          <p:cNvGraphicFramePr>
            <a:graphicFrameLocks noGrp="1"/>
          </p:cNvGraphicFramePr>
          <p:nvPr>
            <p:ph sz="quarter" idx="14"/>
            <p:extLst>
              <p:ext uri="{D42A27DB-BD31-4B8C-83A1-F6EECF244321}">
                <p14:modId xmlns:p14="http://schemas.microsoft.com/office/powerpoint/2010/main" val="76090520"/>
              </p:ext>
            </p:extLst>
          </p:nvPr>
        </p:nvGraphicFramePr>
        <p:xfrm>
          <a:off x="360363" y="1563638"/>
          <a:ext cx="4211637" cy="3179812"/>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4644008" y="2030159"/>
            <a:ext cx="4139630" cy="2246769"/>
          </a:xfrm>
          <a:prstGeom prst="rect">
            <a:avLst/>
          </a:prstGeom>
          <a:noFill/>
        </p:spPr>
        <p:txBody>
          <a:bodyPr wrap="square" rtlCol="0">
            <a:spAutoFit/>
          </a:bodyPr>
          <a:lstStyle/>
          <a:p>
            <a:r>
              <a:rPr lang="fr-FR" sz="1400" dirty="0"/>
              <a:t>Les avis pour la série STL sont peu nombreux et stables.</a:t>
            </a:r>
          </a:p>
          <a:p>
            <a:endParaRPr lang="fr-FR" sz="1400" dirty="0"/>
          </a:p>
          <a:p>
            <a:r>
              <a:rPr lang="fr-FR" sz="1400" dirty="0"/>
              <a:t>Cette série représente 0,8% des demandes des familles lors des trois dernières années.</a:t>
            </a:r>
          </a:p>
          <a:p>
            <a:r>
              <a:rPr lang="fr-FR" sz="1400" dirty="0"/>
              <a:t/>
            </a:r>
            <a:br>
              <a:rPr lang="fr-FR" sz="1400" dirty="0"/>
            </a:br>
            <a:r>
              <a:rPr lang="fr-FR" sz="1400" dirty="0"/>
              <a:t>Elle constitue 1,0% des décisions d’orientation de 2019 à 2022. Ce taux augmente très légèrement en 2023 (1,1%), traduisant une faible hausse des incitations par les établissements.</a:t>
            </a:r>
          </a:p>
        </p:txBody>
      </p:sp>
    </p:spTree>
    <p:extLst>
      <p:ext uri="{BB962C8B-B14F-4D97-AF65-F5344CB8AC3E}">
        <p14:creationId xmlns:p14="http://schemas.microsoft.com/office/powerpoint/2010/main" val="111262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Évolution des avis pour la série STL dans l’académie de Créteil</a:t>
            </a: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19</a:t>
            </a:fld>
            <a:endParaRPr lang="fr-FR" altLang="fr-FR" dirty="0"/>
          </a:p>
        </p:txBody>
      </p:sp>
      <p:sp>
        <p:nvSpPr>
          <p:cNvPr id="7" name="Espace réservé du texte 6"/>
          <p:cNvSpPr>
            <a:spLocks noGrp="1"/>
          </p:cNvSpPr>
          <p:nvPr>
            <p:ph type="body" sz="quarter" idx="19"/>
          </p:nvPr>
        </p:nvSpPr>
        <p:spPr/>
        <p:txBody>
          <a:bodyPr/>
          <a:lstStyle/>
          <a:p>
            <a:endParaRPr lang="fr-FR" dirty="0"/>
          </a:p>
        </p:txBody>
      </p:sp>
      <p:graphicFrame>
        <p:nvGraphicFramePr>
          <p:cNvPr id="8" name="Espace réservé du contenu 7"/>
          <p:cNvGraphicFramePr>
            <a:graphicFrameLocks noGrp="1"/>
          </p:cNvGraphicFramePr>
          <p:nvPr>
            <p:ph sz="quarter" idx="14"/>
            <p:extLst>
              <p:ext uri="{D42A27DB-BD31-4B8C-83A1-F6EECF244321}">
                <p14:modId xmlns:p14="http://schemas.microsoft.com/office/powerpoint/2010/main" val="3780797571"/>
              </p:ext>
            </p:extLst>
          </p:nvPr>
        </p:nvGraphicFramePr>
        <p:xfrm>
          <a:off x="360363" y="1491630"/>
          <a:ext cx="8423275" cy="3251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09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3"/>
          </p:nvPr>
        </p:nvSpPr>
        <p:spPr>
          <a:xfrm>
            <a:off x="971600" y="2211710"/>
            <a:ext cx="6804288" cy="513736"/>
          </a:xfrm>
        </p:spPr>
        <p:txBody>
          <a:bodyPr/>
          <a:lstStyle/>
          <a:p>
            <a:r>
              <a:rPr lang="fr-FR" dirty="0"/>
              <a:t>Attractivité de la série STL</a:t>
            </a:r>
          </a:p>
        </p:txBody>
      </p:sp>
      <p:sp>
        <p:nvSpPr>
          <p:cNvPr id="4" name="Espace réservé de la date 3"/>
          <p:cNvSpPr>
            <a:spLocks noGrp="1"/>
          </p:cNvSpPr>
          <p:nvPr>
            <p:ph type="dt" sz="half" idx="14"/>
          </p:nvPr>
        </p:nvSpPr>
        <p:spPr/>
        <p:txBody>
          <a:bodyPr/>
          <a:lstStyle/>
          <a:p>
            <a:pPr>
              <a:defRPr/>
            </a:pPr>
            <a:fld id="{934578B0-05C7-434A-9D61-A95103EBB4E5}" type="datetime1">
              <a:rPr lang="fr-FR" smtClean="0"/>
              <a:pPr>
                <a:defRPr/>
              </a:pPr>
              <a:t>18/01/2024</a:t>
            </a:fld>
            <a:endParaRPr lang="fr-FR" dirty="0"/>
          </a:p>
        </p:txBody>
      </p:sp>
      <p:sp>
        <p:nvSpPr>
          <p:cNvPr id="5" name="Espace réservé du pied de page 4"/>
          <p:cNvSpPr>
            <a:spLocks noGrp="1"/>
          </p:cNvSpPr>
          <p:nvPr>
            <p:ph type="ftr" sz="quarter" idx="15"/>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6"/>
          </p:nvPr>
        </p:nvSpPr>
        <p:spPr/>
        <p:txBody>
          <a:bodyPr/>
          <a:lstStyle/>
          <a:p>
            <a:pPr>
              <a:defRPr/>
            </a:pPr>
            <a:fld id="{A2821811-3781-4B9A-8C53-25C7CDCEDCBF}" type="slidenum">
              <a:rPr lang="fr-FR" altLang="fr-FR" smtClean="0"/>
              <a:pPr>
                <a:defRPr/>
              </a:pPr>
              <a:t>2</a:t>
            </a:fld>
            <a:endParaRPr lang="fr-FR" altLang="fr-FR" dirty="0"/>
          </a:p>
        </p:txBody>
      </p:sp>
    </p:spTree>
    <p:extLst>
      <p:ext uri="{BB962C8B-B14F-4D97-AF65-F5344CB8AC3E}">
        <p14:creationId xmlns:p14="http://schemas.microsoft.com/office/powerpoint/2010/main" val="1523896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48D092-FBFD-5609-EE49-631A2FC17833}"/>
              </a:ext>
            </a:extLst>
          </p:cNvPr>
          <p:cNvPicPr>
            <a:picLocks/>
          </p:cNvPicPr>
          <p:nvPr/>
        </p:nvPicPr>
        <p:blipFill rotWithShape="1">
          <a:blip r:embed="rId3" cstate="print">
            <a:extLst>
              <a:ext uri="{28A0092B-C50C-407E-A947-70E740481C1C}">
                <a14:useLocalDpi xmlns:a14="http://schemas.microsoft.com/office/drawing/2010/main" val="0"/>
              </a:ext>
            </a:extLst>
          </a:blip>
          <a:srcRect r="30391"/>
          <a:stretch/>
        </p:blipFill>
        <p:spPr>
          <a:xfrm>
            <a:off x="1" y="1233853"/>
            <a:ext cx="2771800" cy="3427087"/>
          </a:xfrm>
          <a:prstGeom prst="rect">
            <a:avLst/>
          </a:prstGeom>
        </p:spPr>
      </p:pic>
      <p:sp>
        <p:nvSpPr>
          <p:cNvPr id="2" name="Titre 1">
            <a:extLst>
              <a:ext uri="{FF2B5EF4-FFF2-40B4-BE49-F238E27FC236}">
                <a16:creationId xmlns:a16="http://schemas.microsoft.com/office/drawing/2014/main" id="{6E093A7D-261B-4C31-9CE1-F7568CCE56B3}"/>
              </a:ext>
            </a:extLst>
          </p:cNvPr>
          <p:cNvSpPr>
            <a:spLocks noGrp="1"/>
          </p:cNvSpPr>
          <p:nvPr>
            <p:ph type="title"/>
          </p:nvPr>
        </p:nvSpPr>
        <p:spPr/>
        <p:txBody>
          <a:bodyPr/>
          <a:lstStyle/>
          <a:p>
            <a:r>
              <a:rPr lang="fr-FR" dirty="0"/>
              <a:t>Avis d’orientation définitifs pour la série STL en 2023</a:t>
            </a:r>
          </a:p>
        </p:txBody>
      </p:sp>
      <p:sp>
        <p:nvSpPr>
          <p:cNvPr id="4" name="Espace réservé de la date 3">
            <a:extLst>
              <a:ext uri="{FF2B5EF4-FFF2-40B4-BE49-F238E27FC236}">
                <a16:creationId xmlns:a16="http://schemas.microsoft.com/office/drawing/2014/main" id="{733AD95A-47A6-421A-93D3-D808C99F08F9}"/>
              </a:ext>
            </a:extLst>
          </p:cNvPr>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a:extLst>
              <a:ext uri="{FF2B5EF4-FFF2-40B4-BE49-F238E27FC236}">
                <a16:creationId xmlns:a16="http://schemas.microsoft.com/office/drawing/2014/main" id="{89453F73-D4E5-46A9-AC66-564132AFC54B}"/>
              </a:ext>
            </a:extLst>
          </p:cNvPr>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a:extLst>
              <a:ext uri="{FF2B5EF4-FFF2-40B4-BE49-F238E27FC236}">
                <a16:creationId xmlns:a16="http://schemas.microsoft.com/office/drawing/2014/main" id="{11209B40-9A4A-47E0-AB86-9403553F744D}"/>
              </a:ext>
            </a:extLst>
          </p:cNvPr>
          <p:cNvSpPr>
            <a:spLocks noGrp="1"/>
          </p:cNvSpPr>
          <p:nvPr>
            <p:ph type="sldNum" sz="quarter" idx="17"/>
          </p:nvPr>
        </p:nvSpPr>
        <p:spPr/>
        <p:txBody>
          <a:bodyPr/>
          <a:lstStyle/>
          <a:p>
            <a:pPr>
              <a:defRPr/>
            </a:pPr>
            <a:fld id="{F2F21D44-59AC-45C5-B175-9C2D9874D182}" type="slidenum">
              <a:rPr lang="fr-FR" altLang="fr-FR" smtClean="0"/>
              <a:pPr>
                <a:defRPr/>
              </a:pPr>
              <a:t>20</a:t>
            </a:fld>
            <a:endParaRPr lang="fr-FR" altLang="fr-FR" dirty="0"/>
          </a:p>
        </p:txBody>
      </p:sp>
      <p:sp>
        <p:nvSpPr>
          <p:cNvPr id="7" name="Espace réservé du texte 6">
            <a:extLst>
              <a:ext uri="{FF2B5EF4-FFF2-40B4-BE49-F238E27FC236}">
                <a16:creationId xmlns:a16="http://schemas.microsoft.com/office/drawing/2014/main" id="{B36DAB79-941C-4633-994A-47D86C9EFA07}"/>
              </a:ext>
            </a:extLst>
          </p:cNvPr>
          <p:cNvSpPr>
            <a:spLocks noGrp="1"/>
          </p:cNvSpPr>
          <p:nvPr>
            <p:ph type="body" sz="quarter" idx="19"/>
          </p:nvPr>
        </p:nvSpPr>
        <p:spPr/>
        <p:txBody>
          <a:bodyPr/>
          <a:lstStyle/>
          <a:p>
            <a:endParaRPr lang="fr-FR" dirty="0"/>
          </a:p>
        </p:txBody>
      </p:sp>
      <p:sp>
        <p:nvSpPr>
          <p:cNvPr id="9" name="Rectangle 8">
            <a:extLst>
              <a:ext uri="{FF2B5EF4-FFF2-40B4-BE49-F238E27FC236}">
                <a16:creationId xmlns:a16="http://schemas.microsoft.com/office/drawing/2014/main" id="{EBEAE0A1-E6EB-1CA9-4407-B71C29948259}"/>
              </a:ext>
            </a:extLst>
          </p:cNvPr>
          <p:cNvSpPr/>
          <p:nvPr/>
        </p:nvSpPr>
        <p:spPr>
          <a:xfrm>
            <a:off x="2051720" y="3909647"/>
            <a:ext cx="720081" cy="678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Espace réservé du contenu 7" descr="Graphique par district du département sélectionné" title="Graphique du département">
            <a:extLst>
              <a:ext uri="{FF2B5EF4-FFF2-40B4-BE49-F238E27FC236}">
                <a16:creationId xmlns:a16="http://schemas.microsoft.com/office/drawing/2014/main" id="{00000000-0008-0000-0100-000002000000}"/>
              </a:ext>
            </a:extLst>
          </p:cNvPr>
          <p:cNvGraphicFramePr>
            <a:graphicFrameLocks noGrp="1"/>
          </p:cNvGraphicFramePr>
          <p:nvPr>
            <p:ph sz="quarter" idx="14"/>
            <p:extLst>
              <p:ext uri="{D42A27DB-BD31-4B8C-83A1-F6EECF244321}">
                <p14:modId xmlns:p14="http://schemas.microsoft.com/office/powerpoint/2010/main" val="167034073"/>
              </p:ext>
            </p:extLst>
          </p:nvPr>
        </p:nvGraphicFramePr>
        <p:xfrm>
          <a:off x="2267744" y="1085556"/>
          <a:ext cx="6382996"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
          <p:cNvSpPr txBox="1"/>
          <p:nvPr/>
        </p:nvSpPr>
        <p:spPr>
          <a:xfrm rot="16200000">
            <a:off x="3455876" y="275177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114</a:t>
            </a:r>
          </a:p>
          <a:p>
            <a:r>
              <a:rPr lang="fr-FR" dirty="0"/>
              <a:t>121</a:t>
            </a:r>
          </a:p>
          <a:p>
            <a:endParaRPr lang="fr-FR" dirty="0"/>
          </a:p>
        </p:txBody>
      </p:sp>
      <p:sp>
        <p:nvSpPr>
          <p:cNvPr id="15" name="ZoneTexte 1"/>
          <p:cNvSpPr txBox="1"/>
          <p:nvPr/>
        </p:nvSpPr>
        <p:spPr>
          <a:xfrm rot="16200000">
            <a:off x="3887924" y="2751769"/>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4</a:t>
            </a:r>
          </a:p>
          <a:p>
            <a:r>
              <a:rPr lang="fr-FR" dirty="0"/>
              <a:t>5</a:t>
            </a:r>
          </a:p>
          <a:p>
            <a:endParaRPr lang="fr-FR" dirty="0"/>
          </a:p>
        </p:txBody>
      </p:sp>
      <p:sp>
        <p:nvSpPr>
          <p:cNvPr id="16" name="ZoneTexte 1"/>
          <p:cNvSpPr txBox="1"/>
          <p:nvPr/>
        </p:nvSpPr>
        <p:spPr>
          <a:xfrm rot="16200000">
            <a:off x="4293108" y="2802962"/>
            <a:ext cx="432048" cy="5921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a:t>
            </a:r>
          </a:p>
          <a:p>
            <a:r>
              <a:rPr lang="fr-FR" dirty="0"/>
              <a:t>3</a:t>
            </a:r>
          </a:p>
          <a:p>
            <a:endParaRPr lang="fr-FR" dirty="0"/>
          </a:p>
          <a:p>
            <a:endParaRPr lang="fr-FR" dirty="0"/>
          </a:p>
        </p:txBody>
      </p:sp>
      <p:sp>
        <p:nvSpPr>
          <p:cNvPr id="17" name="ZoneTexte 1"/>
          <p:cNvSpPr txBox="1"/>
          <p:nvPr/>
        </p:nvSpPr>
        <p:spPr>
          <a:xfrm rot="16200000">
            <a:off x="4681117" y="274941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9</a:t>
            </a:r>
          </a:p>
          <a:p>
            <a:r>
              <a:rPr lang="fr-FR" dirty="0"/>
              <a:t>11</a:t>
            </a:r>
          </a:p>
          <a:p>
            <a:endParaRPr lang="fr-FR" dirty="0"/>
          </a:p>
        </p:txBody>
      </p:sp>
      <p:sp>
        <p:nvSpPr>
          <p:cNvPr id="18" name="ZoneTexte 1"/>
          <p:cNvSpPr txBox="1"/>
          <p:nvPr/>
        </p:nvSpPr>
        <p:spPr>
          <a:xfrm rot="16200000">
            <a:off x="5051268" y="274941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10</a:t>
            </a:r>
          </a:p>
          <a:p>
            <a:r>
              <a:rPr lang="fr-FR" dirty="0"/>
              <a:t>12</a:t>
            </a:r>
          </a:p>
        </p:txBody>
      </p:sp>
      <p:sp>
        <p:nvSpPr>
          <p:cNvPr id="19" name="ZoneTexte 1"/>
          <p:cNvSpPr txBox="1"/>
          <p:nvPr/>
        </p:nvSpPr>
        <p:spPr>
          <a:xfrm rot="16200000">
            <a:off x="5453634" y="274941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9</a:t>
            </a:r>
          </a:p>
          <a:p>
            <a:r>
              <a:rPr lang="fr-FR" dirty="0"/>
              <a:t>9</a:t>
            </a:r>
          </a:p>
          <a:p>
            <a:endParaRPr lang="fr-FR" dirty="0"/>
          </a:p>
        </p:txBody>
      </p:sp>
      <p:sp>
        <p:nvSpPr>
          <p:cNvPr id="20" name="ZoneTexte 1"/>
          <p:cNvSpPr txBox="1"/>
          <p:nvPr/>
        </p:nvSpPr>
        <p:spPr>
          <a:xfrm rot="16200000">
            <a:off x="5850388" y="274941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20</a:t>
            </a:r>
          </a:p>
          <a:p>
            <a:r>
              <a:rPr lang="fr-FR" dirty="0"/>
              <a:t>20</a:t>
            </a:r>
          </a:p>
        </p:txBody>
      </p:sp>
      <p:sp>
        <p:nvSpPr>
          <p:cNvPr id="21" name="ZoneTexte 1"/>
          <p:cNvSpPr txBox="1"/>
          <p:nvPr/>
        </p:nvSpPr>
        <p:spPr>
          <a:xfrm rot="16200000">
            <a:off x="6244630" y="2763332"/>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15</a:t>
            </a:r>
          </a:p>
          <a:p>
            <a:r>
              <a:rPr lang="fr-FR" dirty="0"/>
              <a:t>15</a:t>
            </a:r>
          </a:p>
          <a:p>
            <a:endParaRPr lang="fr-FR" dirty="0"/>
          </a:p>
        </p:txBody>
      </p:sp>
      <p:sp>
        <p:nvSpPr>
          <p:cNvPr id="22" name="ZoneTexte 1"/>
          <p:cNvSpPr txBox="1"/>
          <p:nvPr/>
        </p:nvSpPr>
        <p:spPr>
          <a:xfrm rot="16200000">
            <a:off x="6638872" y="275982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12</a:t>
            </a:r>
          </a:p>
          <a:p>
            <a:r>
              <a:rPr lang="fr-FR" dirty="0"/>
              <a:t>11</a:t>
            </a:r>
          </a:p>
        </p:txBody>
      </p:sp>
      <p:sp>
        <p:nvSpPr>
          <p:cNvPr id="23" name="ZoneTexte 1"/>
          <p:cNvSpPr txBox="1"/>
          <p:nvPr/>
        </p:nvSpPr>
        <p:spPr>
          <a:xfrm rot="16200000">
            <a:off x="7035111" y="275982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5</a:t>
            </a:r>
          </a:p>
          <a:p>
            <a:r>
              <a:rPr lang="fr-FR" dirty="0"/>
              <a:t>5</a:t>
            </a:r>
          </a:p>
        </p:txBody>
      </p:sp>
      <p:sp>
        <p:nvSpPr>
          <p:cNvPr id="24" name="ZoneTexte 1"/>
          <p:cNvSpPr txBox="1"/>
          <p:nvPr/>
        </p:nvSpPr>
        <p:spPr>
          <a:xfrm rot="16200000">
            <a:off x="7428848" y="2769854"/>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4</a:t>
            </a:r>
          </a:p>
          <a:p>
            <a:r>
              <a:rPr lang="fr-FR" dirty="0"/>
              <a:t>4</a:t>
            </a:r>
          </a:p>
          <a:p>
            <a:endParaRPr lang="fr-FR" dirty="0"/>
          </a:p>
        </p:txBody>
      </p:sp>
      <p:sp>
        <p:nvSpPr>
          <p:cNvPr id="25" name="ZoneTexte 1"/>
          <p:cNvSpPr txBox="1"/>
          <p:nvPr/>
        </p:nvSpPr>
        <p:spPr>
          <a:xfrm rot="16200000">
            <a:off x="7808143" y="2749417"/>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3</a:t>
            </a:r>
          </a:p>
          <a:p>
            <a:r>
              <a:rPr lang="fr-FR" dirty="0"/>
              <a:t>3</a:t>
            </a:r>
          </a:p>
          <a:p>
            <a:endParaRPr lang="fr-FR" dirty="0"/>
          </a:p>
        </p:txBody>
      </p:sp>
      <p:sp>
        <p:nvSpPr>
          <p:cNvPr id="26" name="ZoneTexte 1"/>
          <p:cNvSpPr txBox="1"/>
          <p:nvPr/>
        </p:nvSpPr>
        <p:spPr>
          <a:xfrm rot="16200000">
            <a:off x="8210509" y="2749416"/>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22</a:t>
            </a:r>
          </a:p>
          <a:p>
            <a:r>
              <a:rPr lang="fr-FR" dirty="0"/>
              <a:t>22</a:t>
            </a:r>
          </a:p>
          <a:p>
            <a:endParaRPr lang="fr-FR" dirty="0"/>
          </a:p>
        </p:txBody>
      </p:sp>
    </p:spTree>
    <p:extLst>
      <p:ext uri="{BB962C8B-B14F-4D97-AF65-F5344CB8AC3E}">
        <p14:creationId xmlns:p14="http://schemas.microsoft.com/office/powerpoint/2010/main" val="128199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653B43-ACE5-3E5E-0407-FF53460A8D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941" y="1362365"/>
            <a:ext cx="4090059" cy="3429166"/>
          </a:xfrm>
          <a:prstGeom prst="rect">
            <a:avLst/>
          </a:prstGeom>
        </p:spPr>
      </p:pic>
      <p:sp>
        <p:nvSpPr>
          <p:cNvPr id="2" name="Titre 1"/>
          <p:cNvSpPr>
            <a:spLocks noGrp="1"/>
          </p:cNvSpPr>
          <p:nvPr>
            <p:ph type="title"/>
          </p:nvPr>
        </p:nvSpPr>
        <p:spPr/>
        <p:txBody>
          <a:bodyPr/>
          <a:lstStyle/>
          <a:p>
            <a:r>
              <a:rPr lang="fr-FR" dirty="0"/>
              <a:t>Avis d’orientation définitifs pours la série STL en 2023</a:t>
            </a: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21</a:t>
            </a:fld>
            <a:endParaRPr lang="fr-FR" altLang="fr-FR" dirty="0"/>
          </a:p>
        </p:txBody>
      </p:sp>
      <p:sp>
        <p:nvSpPr>
          <p:cNvPr id="7" name="Espace réservé du texte 6"/>
          <p:cNvSpPr>
            <a:spLocks noGrp="1"/>
          </p:cNvSpPr>
          <p:nvPr>
            <p:ph type="body" sz="quarter" idx="19"/>
          </p:nvPr>
        </p:nvSpPr>
        <p:spPr/>
        <p:txBody>
          <a:bodyPr/>
          <a:lstStyle/>
          <a:p>
            <a:endParaRPr lang="fr-FR" dirty="0"/>
          </a:p>
        </p:txBody>
      </p:sp>
      <p:sp>
        <p:nvSpPr>
          <p:cNvPr id="9" name="Rectangle 8">
            <a:extLst>
              <a:ext uri="{FF2B5EF4-FFF2-40B4-BE49-F238E27FC236}">
                <a16:creationId xmlns:a16="http://schemas.microsoft.com/office/drawing/2014/main" id="{37506D65-57E5-5852-04E2-48A5A2374CBC}"/>
              </a:ext>
            </a:extLst>
          </p:cNvPr>
          <p:cNvSpPr/>
          <p:nvPr/>
        </p:nvSpPr>
        <p:spPr>
          <a:xfrm>
            <a:off x="5072945" y="3783097"/>
            <a:ext cx="1728192" cy="648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Espace réservé du contenu 7" descr="Graphique par district du département sélectionné" title="Graphique du département">
            <a:extLst>
              <a:ext uri="{FF2B5EF4-FFF2-40B4-BE49-F238E27FC236}">
                <a16:creationId xmlns:a16="http://schemas.microsoft.com/office/drawing/2014/main" id="{00000000-0008-0000-0100-000002000000}"/>
              </a:ext>
            </a:extLst>
          </p:cNvPr>
          <p:cNvGraphicFramePr>
            <a:graphicFrameLocks noGrp="1"/>
          </p:cNvGraphicFramePr>
          <p:nvPr>
            <p:ph sz="quarter" idx="14"/>
            <p:extLst>
              <p:ext uri="{D42A27DB-BD31-4B8C-83A1-F6EECF244321}">
                <p14:modId xmlns:p14="http://schemas.microsoft.com/office/powerpoint/2010/main" val="2936207208"/>
              </p:ext>
            </p:extLst>
          </p:nvPr>
        </p:nvGraphicFramePr>
        <p:xfrm>
          <a:off x="359998" y="1110325"/>
          <a:ext cx="5436138"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1"/>
          <p:cNvSpPr txBox="1"/>
          <p:nvPr/>
        </p:nvSpPr>
        <p:spPr>
          <a:xfrm rot="16200000">
            <a:off x="1079612" y="2967794"/>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269</a:t>
            </a:r>
          </a:p>
          <a:p>
            <a:r>
              <a:rPr lang="fr-FR" dirty="0"/>
              <a:t>352</a:t>
            </a:r>
          </a:p>
          <a:p>
            <a:endParaRPr lang="fr-FR" dirty="0"/>
          </a:p>
        </p:txBody>
      </p:sp>
      <p:sp>
        <p:nvSpPr>
          <p:cNvPr id="11" name="ZoneTexte 1"/>
          <p:cNvSpPr txBox="1"/>
          <p:nvPr/>
        </p:nvSpPr>
        <p:spPr>
          <a:xfrm rot="16200000">
            <a:off x="1563115" y="296334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67</a:t>
            </a:r>
          </a:p>
          <a:p>
            <a:r>
              <a:rPr lang="fr-FR" dirty="0"/>
              <a:t>88</a:t>
            </a:r>
          </a:p>
          <a:p>
            <a:endParaRPr lang="fr-FR" dirty="0"/>
          </a:p>
        </p:txBody>
      </p:sp>
      <p:sp>
        <p:nvSpPr>
          <p:cNvPr id="12" name="ZoneTexte 1"/>
          <p:cNvSpPr txBox="1"/>
          <p:nvPr/>
        </p:nvSpPr>
        <p:spPr>
          <a:xfrm rot="16200000">
            <a:off x="2026064" y="2985593"/>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12</a:t>
            </a:r>
          </a:p>
          <a:p>
            <a:r>
              <a:rPr lang="fr-FR" dirty="0"/>
              <a:t>10</a:t>
            </a:r>
          </a:p>
          <a:p>
            <a:endParaRPr lang="fr-FR" dirty="0"/>
          </a:p>
        </p:txBody>
      </p:sp>
      <p:sp>
        <p:nvSpPr>
          <p:cNvPr id="13" name="ZoneTexte 1"/>
          <p:cNvSpPr txBox="1"/>
          <p:nvPr/>
        </p:nvSpPr>
        <p:spPr>
          <a:xfrm rot="16200000">
            <a:off x="2509566" y="296334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14</a:t>
            </a:r>
          </a:p>
          <a:p>
            <a:r>
              <a:rPr lang="fr-FR" dirty="0"/>
              <a:t>18</a:t>
            </a:r>
          </a:p>
          <a:p>
            <a:endParaRPr lang="fr-FR" dirty="0"/>
          </a:p>
        </p:txBody>
      </p:sp>
      <p:sp>
        <p:nvSpPr>
          <p:cNvPr id="14" name="ZoneTexte 1"/>
          <p:cNvSpPr txBox="1"/>
          <p:nvPr/>
        </p:nvSpPr>
        <p:spPr>
          <a:xfrm rot="16200000">
            <a:off x="2966964" y="305599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a:t>
            </a:r>
          </a:p>
          <a:p>
            <a:r>
              <a:rPr lang="fr-FR" dirty="0"/>
              <a:t>0</a:t>
            </a:r>
          </a:p>
          <a:p>
            <a:endParaRPr lang="fr-FR" dirty="0"/>
          </a:p>
        </p:txBody>
      </p:sp>
      <p:sp>
        <p:nvSpPr>
          <p:cNvPr id="15" name="ZoneTexte 1"/>
          <p:cNvSpPr txBox="1"/>
          <p:nvPr/>
        </p:nvSpPr>
        <p:spPr>
          <a:xfrm rot="16200000">
            <a:off x="3447968" y="296334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16</a:t>
            </a:r>
          </a:p>
          <a:p>
            <a:r>
              <a:rPr lang="fr-FR" dirty="0"/>
              <a:t>16</a:t>
            </a:r>
          </a:p>
          <a:p>
            <a:endParaRPr lang="fr-FR" dirty="0"/>
          </a:p>
        </p:txBody>
      </p:sp>
      <p:sp>
        <p:nvSpPr>
          <p:cNvPr id="16" name="ZoneTexte 1"/>
          <p:cNvSpPr txBox="1"/>
          <p:nvPr/>
        </p:nvSpPr>
        <p:spPr>
          <a:xfrm rot="16200000">
            <a:off x="3928707" y="2963347"/>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5</a:t>
            </a:r>
          </a:p>
          <a:p>
            <a:r>
              <a:rPr lang="fr-FR" dirty="0"/>
              <a:t>16</a:t>
            </a:r>
          </a:p>
          <a:p>
            <a:endParaRPr lang="fr-FR" dirty="0"/>
          </a:p>
        </p:txBody>
      </p:sp>
      <p:sp>
        <p:nvSpPr>
          <p:cNvPr id="17" name="ZoneTexte 1"/>
          <p:cNvSpPr txBox="1"/>
          <p:nvPr/>
        </p:nvSpPr>
        <p:spPr>
          <a:xfrm rot="16200000">
            <a:off x="4389620" y="2964665"/>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6</a:t>
            </a:r>
          </a:p>
          <a:p>
            <a:r>
              <a:rPr lang="fr-FR" dirty="0"/>
              <a:t>8</a:t>
            </a:r>
          </a:p>
          <a:p>
            <a:endParaRPr lang="fr-FR" dirty="0"/>
          </a:p>
          <a:p>
            <a:endParaRPr lang="fr-FR" dirty="0"/>
          </a:p>
        </p:txBody>
      </p:sp>
      <p:sp>
        <p:nvSpPr>
          <p:cNvPr id="18" name="ZoneTexte 1"/>
          <p:cNvSpPr txBox="1"/>
          <p:nvPr/>
        </p:nvSpPr>
        <p:spPr>
          <a:xfrm rot="16200000">
            <a:off x="4875158" y="297300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5</a:t>
            </a:r>
          </a:p>
          <a:p>
            <a:r>
              <a:rPr lang="fr-FR" dirty="0"/>
              <a:t>8</a:t>
            </a:r>
          </a:p>
          <a:p>
            <a:endParaRPr lang="fr-FR" dirty="0"/>
          </a:p>
          <a:p>
            <a:endParaRPr lang="fr-FR" dirty="0"/>
          </a:p>
        </p:txBody>
      </p:sp>
      <p:sp>
        <p:nvSpPr>
          <p:cNvPr id="19" name="ZoneTexte 1"/>
          <p:cNvSpPr txBox="1"/>
          <p:nvPr/>
        </p:nvSpPr>
        <p:spPr>
          <a:xfrm rot="16200000">
            <a:off x="5329800" y="2961757"/>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8</a:t>
            </a:r>
          </a:p>
          <a:p>
            <a:r>
              <a:rPr lang="fr-FR" dirty="0"/>
              <a:t>12</a:t>
            </a:r>
          </a:p>
          <a:p>
            <a:endParaRPr lang="fr-FR" dirty="0"/>
          </a:p>
        </p:txBody>
      </p:sp>
    </p:spTree>
    <p:extLst>
      <p:ext uri="{BB962C8B-B14F-4D97-AF65-F5344CB8AC3E}">
        <p14:creationId xmlns:p14="http://schemas.microsoft.com/office/powerpoint/2010/main" val="236288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4525B-00A2-DA51-B9FC-5A17861351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3211"/>
          <a:stretch/>
        </p:blipFill>
        <p:spPr>
          <a:xfrm>
            <a:off x="107504" y="1043249"/>
            <a:ext cx="3311999" cy="3427087"/>
          </a:xfrm>
          <a:prstGeom prst="rect">
            <a:avLst/>
          </a:prstGeom>
        </p:spPr>
      </p:pic>
      <p:sp>
        <p:nvSpPr>
          <p:cNvPr id="2" name="Titre 1"/>
          <p:cNvSpPr>
            <a:spLocks noGrp="1"/>
          </p:cNvSpPr>
          <p:nvPr>
            <p:ph type="title"/>
          </p:nvPr>
        </p:nvSpPr>
        <p:spPr/>
        <p:txBody>
          <a:bodyPr/>
          <a:lstStyle/>
          <a:p>
            <a:r>
              <a:rPr lang="fr-FR" dirty="0"/>
              <a:t>Avis d’orientation définitifs pours la série STL en 2023</a:t>
            </a: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22</a:t>
            </a:fld>
            <a:endParaRPr lang="fr-FR" altLang="fr-FR" dirty="0"/>
          </a:p>
        </p:txBody>
      </p:sp>
      <p:sp>
        <p:nvSpPr>
          <p:cNvPr id="7" name="Espace réservé du texte 6"/>
          <p:cNvSpPr>
            <a:spLocks noGrp="1"/>
          </p:cNvSpPr>
          <p:nvPr>
            <p:ph type="body" sz="quarter" idx="19"/>
          </p:nvPr>
        </p:nvSpPr>
        <p:spPr/>
        <p:txBody>
          <a:bodyPr/>
          <a:lstStyle/>
          <a:p>
            <a:endParaRPr lang="fr-FR" dirty="0"/>
          </a:p>
        </p:txBody>
      </p:sp>
      <p:sp>
        <p:nvSpPr>
          <p:cNvPr id="8" name="Rectangle 7">
            <a:extLst>
              <a:ext uri="{FF2B5EF4-FFF2-40B4-BE49-F238E27FC236}">
                <a16:creationId xmlns:a16="http://schemas.microsoft.com/office/drawing/2014/main" id="{B14C6487-E105-D627-4136-FE62AC21F5BD}"/>
              </a:ext>
            </a:extLst>
          </p:cNvPr>
          <p:cNvSpPr/>
          <p:nvPr/>
        </p:nvSpPr>
        <p:spPr>
          <a:xfrm>
            <a:off x="3312000" y="4083596"/>
            <a:ext cx="108152" cy="360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Graphique 9" descr="Graphique par district du département sélectionné" title="Graphique du département">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6006329"/>
              </p:ext>
            </p:extLst>
          </p:nvPr>
        </p:nvGraphicFramePr>
        <p:xfrm>
          <a:off x="3059832" y="1183138"/>
          <a:ext cx="5723804" cy="360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
          <p:cNvSpPr txBox="1"/>
          <p:nvPr/>
        </p:nvSpPr>
        <p:spPr>
          <a:xfrm rot="16200000">
            <a:off x="3815916" y="3039802"/>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269</a:t>
            </a:r>
          </a:p>
          <a:p>
            <a:r>
              <a:rPr lang="fr-FR" dirty="0"/>
              <a:t>352</a:t>
            </a:r>
          </a:p>
        </p:txBody>
      </p:sp>
      <p:sp>
        <p:nvSpPr>
          <p:cNvPr id="12" name="ZoneTexte 1"/>
          <p:cNvSpPr txBox="1"/>
          <p:nvPr/>
        </p:nvSpPr>
        <p:spPr>
          <a:xfrm rot="16200000">
            <a:off x="4205534" y="303980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88</a:t>
            </a:r>
          </a:p>
          <a:p>
            <a:r>
              <a:rPr lang="fr-FR" dirty="0"/>
              <a:t>143</a:t>
            </a:r>
          </a:p>
          <a:p>
            <a:endParaRPr lang="fr-FR" dirty="0"/>
          </a:p>
        </p:txBody>
      </p:sp>
      <p:sp>
        <p:nvSpPr>
          <p:cNvPr id="13" name="ZoneTexte 1"/>
          <p:cNvSpPr txBox="1"/>
          <p:nvPr/>
        </p:nvSpPr>
        <p:spPr>
          <a:xfrm rot="16200000">
            <a:off x="4619291" y="3151866"/>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a:t>
            </a:r>
          </a:p>
          <a:p>
            <a:r>
              <a:rPr lang="fr-FR" dirty="0"/>
              <a:t>4</a:t>
            </a:r>
          </a:p>
          <a:p>
            <a:endParaRPr lang="fr-FR" dirty="0"/>
          </a:p>
          <a:p>
            <a:endParaRPr lang="fr-FR" dirty="0"/>
          </a:p>
        </p:txBody>
      </p:sp>
      <p:sp>
        <p:nvSpPr>
          <p:cNvPr id="14" name="ZoneTexte 1"/>
          <p:cNvSpPr txBox="1"/>
          <p:nvPr/>
        </p:nvSpPr>
        <p:spPr>
          <a:xfrm rot="16200000">
            <a:off x="5051625" y="3039801"/>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11</a:t>
            </a:r>
          </a:p>
          <a:p>
            <a:r>
              <a:rPr lang="fr-FR" dirty="0"/>
              <a:t>18</a:t>
            </a:r>
          </a:p>
          <a:p>
            <a:endParaRPr lang="fr-FR" dirty="0"/>
          </a:p>
        </p:txBody>
      </p:sp>
      <p:sp>
        <p:nvSpPr>
          <p:cNvPr id="15" name="ZoneTexte 1"/>
          <p:cNvSpPr txBox="1"/>
          <p:nvPr/>
        </p:nvSpPr>
        <p:spPr>
          <a:xfrm rot="16200000">
            <a:off x="5447895" y="303033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26</a:t>
            </a:r>
          </a:p>
          <a:p>
            <a:r>
              <a:rPr lang="fr-FR" dirty="0"/>
              <a:t>45</a:t>
            </a:r>
          </a:p>
        </p:txBody>
      </p:sp>
      <p:sp>
        <p:nvSpPr>
          <p:cNvPr id="16" name="ZoneTexte 1"/>
          <p:cNvSpPr txBox="1"/>
          <p:nvPr/>
        </p:nvSpPr>
        <p:spPr>
          <a:xfrm rot="16200000">
            <a:off x="5867397" y="303033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8</a:t>
            </a:r>
          </a:p>
          <a:p>
            <a:r>
              <a:rPr lang="fr-FR" dirty="0"/>
              <a:t>9</a:t>
            </a:r>
          </a:p>
          <a:p>
            <a:endParaRPr lang="fr-FR" dirty="0"/>
          </a:p>
        </p:txBody>
      </p:sp>
      <p:sp>
        <p:nvSpPr>
          <p:cNvPr id="17" name="ZoneTexte 1"/>
          <p:cNvSpPr txBox="1"/>
          <p:nvPr/>
        </p:nvSpPr>
        <p:spPr>
          <a:xfrm rot="16200000">
            <a:off x="6276499" y="303980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8</a:t>
            </a:r>
          </a:p>
          <a:p>
            <a:r>
              <a:rPr lang="fr-FR" dirty="0"/>
              <a:t>10</a:t>
            </a:r>
          </a:p>
          <a:p>
            <a:endParaRPr lang="fr-FR" dirty="0"/>
          </a:p>
        </p:txBody>
      </p:sp>
      <p:sp>
        <p:nvSpPr>
          <p:cNvPr id="18" name="ZoneTexte 1"/>
          <p:cNvSpPr txBox="1"/>
          <p:nvPr/>
        </p:nvSpPr>
        <p:spPr>
          <a:xfrm rot="16200000">
            <a:off x="6683169" y="304927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3</a:t>
            </a:r>
          </a:p>
          <a:p>
            <a:r>
              <a:rPr lang="fr-FR" dirty="0"/>
              <a:t>6</a:t>
            </a:r>
          </a:p>
          <a:p>
            <a:endParaRPr lang="fr-FR" dirty="0"/>
          </a:p>
        </p:txBody>
      </p:sp>
      <p:sp>
        <p:nvSpPr>
          <p:cNvPr id="19" name="ZoneTexte 1"/>
          <p:cNvSpPr txBox="1"/>
          <p:nvPr/>
        </p:nvSpPr>
        <p:spPr>
          <a:xfrm rot="16200000">
            <a:off x="7105103" y="3039799"/>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5</a:t>
            </a:r>
          </a:p>
          <a:p>
            <a:r>
              <a:rPr lang="fr-FR" dirty="0"/>
              <a:t>5</a:t>
            </a:r>
          </a:p>
          <a:p>
            <a:endParaRPr lang="fr-FR" dirty="0"/>
          </a:p>
        </p:txBody>
      </p:sp>
      <p:sp>
        <p:nvSpPr>
          <p:cNvPr id="20" name="ZoneTexte 1"/>
          <p:cNvSpPr txBox="1"/>
          <p:nvPr/>
        </p:nvSpPr>
        <p:spPr>
          <a:xfrm rot="16200000">
            <a:off x="7517859" y="3049270"/>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10</a:t>
            </a:r>
          </a:p>
          <a:p>
            <a:r>
              <a:rPr lang="fr-FR" dirty="0"/>
              <a:t>17</a:t>
            </a:r>
          </a:p>
          <a:p>
            <a:endParaRPr lang="fr-FR" dirty="0"/>
          </a:p>
        </p:txBody>
      </p:sp>
      <p:sp>
        <p:nvSpPr>
          <p:cNvPr id="21" name="ZoneTexte 1"/>
          <p:cNvSpPr txBox="1"/>
          <p:nvPr/>
        </p:nvSpPr>
        <p:spPr>
          <a:xfrm rot="16200000">
            <a:off x="7939793" y="3028868"/>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4</a:t>
            </a:r>
          </a:p>
          <a:p>
            <a:r>
              <a:rPr lang="fr-FR" dirty="0"/>
              <a:t>6</a:t>
            </a:r>
          </a:p>
          <a:p>
            <a:endParaRPr lang="fr-FR" dirty="0"/>
          </a:p>
        </p:txBody>
      </p:sp>
      <p:sp>
        <p:nvSpPr>
          <p:cNvPr id="22" name="ZoneTexte 1"/>
          <p:cNvSpPr txBox="1"/>
          <p:nvPr/>
        </p:nvSpPr>
        <p:spPr>
          <a:xfrm rot="16200000">
            <a:off x="8341525" y="3039069"/>
            <a:ext cx="432048" cy="5040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11</a:t>
            </a:r>
          </a:p>
          <a:p>
            <a:r>
              <a:rPr lang="fr-FR" dirty="0"/>
              <a:t>23</a:t>
            </a:r>
          </a:p>
        </p:txBody>
      </p:sp>
    </p:spTree>
    <p:extLst>
      <p:ext uri="{BB962C8B-B14F-4D97-AF65-F5344CB8AC3E}">
        <p14:creationId xmlns:p14="http://schemas.microsoft.com/office/powerpoint/2010/main" val="192819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p:sp>
      <p:sp>
        <p:nvSpPr>
          <p:cNvPr id="10" name="Titre 9"/>
          <p:cNvSpPr>
            <a:spLocks noGrp="1"/>
          </p:cNvSpPr>
          <p:nvPr>
            <p:ph type="title"/>
          </p:nvPr>
        </p:nvSpPr>
        <p:spPr/>
        <p:txBody>
          <a:bodyPr/>
          <a:lstStyle/>
          <a:p>
            <a:pPr marL="0" indent="0">
              <a:buNone/>
            </a:pPr>
            <a:r>
              <a:rPr lang="fr-FR" dirty="0"/>
              <a:t>Évolution des vœux pour la série STL dans AFFELNET</a:t>
            </a:r>
          </a:p>
        </p:txBody>
      </p:sp>
      <p:sp>
        <p:nvSpPr>
          <p:cNvPr id="5" name="Espace réservé de la date 4"/>
          <p:cNvSpPr>
            <a:spLocks noGrp="1"/>
          </p:cNvSpPr>
          <p:nvPr>
            <p:ph type="dt" sz="half" idx="14"/>
          </p:nvPr>
        </p:nvSpPr>
        <p:spPr/>
        <p:txBody>
          <a:bodyPr/>
          <a:lstStyle/>
          <a:p>
            <a:pPr>
              <a:defRPr/>
            </a:pPr>
            <a:fld id="{1BAA5817-B191-45C3-A025-0292DF0EC8CA}" type="datetime1">
              <a:rPr lang="fr-FR" smtClean="0"/>
              <a:pPr>
                <a:defRPr/>
              </a:pPr>
              <a:t>18/01/2024</a:t>
            </a:fld>
            <a:endParaRPr lang="fr-FR" dirty="0"/>
          </a:p>
        </p:txBody>
      </p:sp>
      <p:sp>
        <p:nvSpPr>
          <p:cNvPr id="6" name="Espace réservé du pied de page 5"/>
          <p:cNvSpPr>
            <a:spLocks noGrp="1"/>
          </p:cNvSpPr>
          <p:nvPr>
            <p:ph type="ftr" sz="quarter" idx="15"/>
          </p:nvPr>
        </p:nvSpPr>
        <p:spPr/>
        <p:txBody>
          <a:bodyPr/>
          <a:lstStyle/>
          <a:p>
            <a:pPr>
              <a:defRPr/>
            </a:pPr>
            <a:r>
              <a:rPr lang="fr-FR" dirty="0"/>
              <a:t>Service académique d’information et d’orientation  </a:t>
            </a:r>
          </a:p>
        </p:txBody>
      </p:sp>
      <p:sp>
        <p:nvSpPr>
          <p:cNvPr id="7" name="Espace réservé du numéro de diapositive 6"/>
          <p:cNvSpPr>
            <a:spLocks noGrp="1"/>
          </p:cNvSpPr>
          <p:nvPr>
            <p:ph type="sldNum" sz="quarter" idx="16"/>
          </p:nvPr>
        </p:nvSpPr>
        <p:spPr/>
        <p:txBody>
          <a:bodyPr/>
          <a:lstStyle/>
          <a:p>
            <a:pPr>
              <a:defRPr/>
            </a:pPr>
            <a:fld id="{F2F21D44-59AC-45C5-B175-9C2D9874D182}" type="slidenum">
              <a:rPr lang="fr-FR" altLang="fr-FR" smtClean="0"/>
              <a:pPr>
                <a:defRPr/>
              </a:pPr>
              <a:t>23</a:t>
            </a:fld>
            <a:endParaRPr lang="fr-FR" altLang="fr-FR" dirty="0"/>
          </a:p>
        </p:txBody>
      </p:sp>
    </p:spTree>
    <p:extLst>
      <p:ext uri="{BB962C8B-B14F-4D97-AF65-F5344CB8AC3E}">
        <p14:creationId xmlns:p14="http://schemas.microsoft.com/office/powerpoint/2010/main" val="110974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627534"/>
            <a:ext cx="8424000" cy="792088"/>
          </a:xfrm>
        </p:spPr>
        <p:txBody>
          <a:bodyPr/>
          <a:lstStyle/>
          <a:p>
            <a:pPr marL="0" indent="0">
              <a:buNone/>
            </a:pPr>
            <a:r>
              <a:rPr lang="fr-FR" dirty="0"/>
              <a:t>Vœux série STL</a:t>
            </a:r>
          </a:p>
        </p:txBody>
      </p:sp>
      <p:sp>
        <p:nvSpPr>
          <p:cNvPr id="4" name="Espace réservé de la date 3"/>
          <p:cNvSpPr>
            <a:spLocks noGrp="1"/>
          </p:cNvSpPr>
          <p:nvPr>
            <p:ph type="dt" sz="half" idx="14"/>
          </p:nvPr>
        </p:nvSpPr>
        <p:spPr/>
        <p:txBody>
          <a:bodyPr/>
          <a:lstStyle/>
          <a:p>
            <a:pPr>
              <a:defRPr/>
            </a:pPr>
            <a:fld id="{A849172C-4A98-4CAB-BC5A-CBE93A416E89}" type="datetime1">
              <a:rPr lang="fr-FR" smtClean="0"/>
              <a:pPr>
                <a:defRPr/>
              </a:pPr>
              <a:t>18/01/2024</a:t>
            </a:fld>
            <a:endParaRPr lang="fr-FR" dirty="0"/>
          </a:p>
        </p:txBody>
      </p:sp>
      <p:sp>
        <p:nvSpPr>
          <p:cNvPr id="5" name="Espace réservé du pied de page 4"/>
          <p:cNvSpPr>
            <a:spLocks noGrp="1"/>
          </p:cNvSpPr>
          <p:nvPr>
            <p:ph type="ftr" sz="quarter" idx="15"/>
          </p:nvPr>
        </p:nvSpPr>
        <p:spPr/>
        <p:txBody>
          <a:bodyPr/>
          <a:lstStyle/>
          <a:p>
            <a:pPr>
              <a:defRPr/>
            </a:pPr>
            <a:r>
              <a:rPr lang="fr-FR"/>
              <a:t>Service académique d’information et d’orientation  </a:t>
            </a:r>
            <a:endParaRPr lang="fr-FR" dirty="0"/>
          </a:p>
        </p:txBody>
      </p:sp>
      <p:sp>
        <p:nvSpPr>
          <p:cNvPr id="6" name="Espace réservé du numéro de diapositive 5"/>
          <p:cNvSpPr>
            <a:spLocks noGrp="1"/>
          </p:cNvSpPr>
          <p:nvPr>
            <p:ph type="sldNum" sz="quarter" idx="16"/>
          </p:nvPr>
        </p:nvSpPr>
        <p:spPr/>
        <p:txBody>
          <a:bodyPr/>
          <a:lstStyle/>
          <a:p>
            <a:pPr>
              <a:defRPr/>
            </a:pPr>
            <a:fld id="{B82E7108-73BF-4704-8029-7C1DCFEAE415}" type="slidenum">
              <a:rPr lang="fr-FR" altLang="fr-FR" smtClean="0"/>
              <a:pPr>
                <a:defRPr/>
              </a:pPr>
              <a:t>24</a:t>
            </a:fld>
            <a:endParaRPr lang="fr-FR" altLang="fr-FR" dirty="0"/>
          </a:p>
        </p:txBody>
      </p:sp>
      <p:graphicFrame>
        <p:nvGraphicFramePr>
          <p:cNvPr id="8" name="Espace réservé pour une image  7"/>
          <p:cNvGraphicFramePr>
            <a:graphicFrameLocks noGrp="1"/>
          </p:cNvGraphicFramePr>
          <p:nvPr>
            <p:ph type="pic" sz="quarter" idx="13"/>
            <p:extLst>
              <p:ext uri="{D42A27DB-BD31-4B8C-83A1-F6EECF244321}">
                <p14:modId xmlns:p14="http://schemas.microsoft.com/office/powerpoint/2010/main" val="2672097152"/>
              </p:ext>
            </p:extLst>
          </p:nvPr>
        </p:nvGraphicFramePr>
        <p:xfrm>
          <a:off x="-17849" y="1419622"/>
          <a:ext cx="9144000"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528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p:sp>
      <p:sp>
        <p:nvSpPr>
          <p:cNvPr id="10" name="Titre 9"/>
          <p:cNvSpPr>
            <a:spLocks noGrp="1"/>
          </p:cNvSpPr>
          <p:nvPr>
            <p:ph type="title"/>
          </p:nvPr>
        </p:nvSpPr>
        <p:spPr/>
        <p:txBody>
          <a:bodyPr/>
          <a:lstStyle/>
          <a:p>
            <a:pPr marL="0" indent="0">
              <a:buNone/>
            </a:pPr>
            <a:r>
              <a:rPr lang="fr-FR" dirty="0"/>
              <a:t>Intentions de poursuite d’études des terminales STL</a:t>
            </a:r>
          </a:p>
        </p:txBody>
      </p:sp>
      <p:sp>
        <p:nvSpPr>
          <p:cNvPr id="5" name="Espace réservé de la date 4"/>
          <p:cNvSpPr>
            <a:spLocks noGrp="1"/>
          </p:cNvSpPr>
          <p:nvPr>
            <p:ph type="dt" sz="half" idx="14"/>
          </p:nvPr>
        </p:nvSpPr>
        <p:spPr/>
        <p:txBody>
          <a:bodyPr/>
          <a:lstStyle/>
          <a:p>
            <a:pPr>
              <a:defRPr/>
            </a:pPr>
            <a:fld id="{1BAA5817-B191-45C3-A025-0292DF0EC8CA}" type="datetime1">
              <a:rPr lang="fr-FR" smtClean="0"/>
              <a:pPr>
                <a:defRPr/>
              </a:pPr>
              <a:t>18/01/2024</a:t>
            </a:fld>
            <a:endParaRPr lang="fr-FR" dirty="0"/>
          </a:p>
        </p:txBody>
      </p:sp>
      <p:sp>
        <p:nvSpPr>
          <p:cNvPr id="6" name="Espace réservé du pied de page 5"/>
          <p:cNvSpPr>
            <a:spLocks noGrp="1"/>
          </p:cNvSpPr>
          <p:nvPr>
            <p:ph type="ftr" sz="quarter" idx="15"/>
          </p:nvPr>
        </p:nvSpPr>
        <p:spPr/>
        <p:txBody>
          <a:bodyPr/>
          <a:lstStyle/>
          <a:p>
            <a:pPr>
              <a:defRPr/>
            </a:pPr>
            <a:r>
              <a:rPr lang="fr-FR" dirty="0"/>
              <a:t>Service académique d’information et d’orientation  </a:t>
            </a:r>
          </a:p>
        </p:txBody>
      </p:sp>
      <p:sp>
        <p:nvSpPr>
          <p:cNvPr id="7" name="Espace réservé du numéro de diapositive 6"/>
          <p:cNvSpPr>
            <a:spLocks noGrp="1"/>
          </p:cNvSpPr>
          <p:nvPr>
            <p:ph type="sldNum" sz="quarter" idx="16"/>
          </p:nvPr>
        </p:nvSpPr>
        <p:spPr/>
        <p:txBody>
          <a:bodyPr/>
          <a:lstStyle/>
          <a:p>
            <a:pPr>
              <a:defRPr/>
            </a:pPr>
            <a:fld id="{F2F21D44-59AC-45C5-B175-9C2D9874D182}" type="slidenum">
              <a:rPr lang="fr-FR" altLang="fr-FR" smtClean="0"/>
              <a:pPr>
                <a:defRPr/>
              </a:pPr>
              <a:t>25</a:t>
            </a:fld>
            <a:endParaRPr lang="fr-FR" altLang="fr-FR" dirty="0"/>
          </a:p>
        </p:txBody>
      </p:sp>
    </p:spTree>
    <p:extLst>
      <p:ext uri="{BB962C8B-B14F-4D97-AF65-F5344CB8AC3E}">
        <p14:creationId xmlns:p14="http://schemas.microsoft.com/office/powerpoint/2010/main" val="272953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ndir un rectangle avec un coin diagonal 14"/>
          <p:cNvSpPr/>
          <p:nvPr/>
        </p:nvSpPr>
        <p:spPr>
          <a:xfrm>
            <a:off x="2101570" y="3440408"/>
            <a:ext cx="5359111" cy="1800713"/>
          </a:xfrm>
          <a:prstGeom prst="round2DiagRect">
            <a:avLst/>
          </a:prstGeom>
          <a:solidFill>
            <a:schemeClr val="accent1">
              <a:lumMod val="60000"/>
              <a:lumOff val="40000"/>
            </a:schemeClr>
          </a:solidFill>
          <a:ln>
            <a:noFill/>
          </a:ln>
          <a:effectLst/>
          <a:scene3d>
            <a:camera prst="perspectiveRelaxed"/>
            <a:lightRig rig="threePt" dir="t"/>
          </a:scene3d>
          <a:sp3d z="-95250">
            <a:bevelT w="19050" h="508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b"/>
          <a:lstStyle/>
          <a:p>
            <a:pPr algn="ctr" fontAlgn="auto">
              <a:spcBef>
                <a:spcPts val="0"/>
              </a:spcBef>
              <a:spcAft>
                <a:spcPts val="0"/>
              </a:spcAft>
              <a:defRPr/>
            </a:pPr>
            <a:endParaRPr lang="fr-FR" sz="4800" dirty="0">
              <a:solidFill>
                <a:schemeClr val="bg1">
                  <a:lumMod val="50000"/>
                </a:schemeClr>
              </a:solidFill>
            </a:endParaRPr>
          </a:p>
        </p:txBody>
      </p:sp>
      <p:sp>
        <p:nvSpPr>
          <p:cNvPr id="3" name="Arrondir un rectangle avec un coin diagonal 2"/>
          <p:cNvSpPr/>
          <p:nvPr/>
        </p:nvSpPr>
        <p:spPr>
          <a:xfrm>
            <a:off x="580802" y="1966966"/>
            <a:ext cx="2682660" cy="2046438"/>
          </a:xfrm>
          <a:prstGeom prst="round2DiagRect">
            <a:avLst>
              <a:gd name="adj1" fmla="val 16667"/>
              <a:gd name="adj2" fmla="val 0"/>
            </a:avLst>
          </a:prstGeom>
          <a:gradFill flip="none" rotWithShape="1">
            <a:gsLst>
              <a:gs pos="0">
                <a:srgbClr val="5E9EFF"/>
              </a:gs>
              <a:gs pos="39999">
                <a:srgbClr val="85C2FF"/>
              </a:gs>
              <a:gs pos="60000">
                <a:srgbClr val="C4D6EB"/>
              </a:gs>
              <a:gs pos="100000">
                <a:schemeClr val="accent1">
                  <a:lumMod val="40000"/>
                  <a:lumOff val="60000"/>
                </a:schemeClr>
              </a:gs>
            </a:gsLst>
            <a:lin ang="13500000" scaled="1"/>
            <a:tileRect/>
          </a:gradFill>
          <a:ln>
            <a:noFill/>
          </a:ln>
          <a:effectLst/>
          <a:scene3d>
            <a:camera prst="orthographicFront"/>
            <a:lightRig rig="threePt" dir="t"/>
          </a:scene3d>
          <a:sp3d>
            <a:bevelT w="19050" h="508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lstStyle/>
          <a:p>
            <a:pPr algn="ctr" fontAlgn="auto">
              <a:spcBef>
                <a:spcPts val="0"/>
              </a:spcBef>
              <a:spcAft>
                <a:spcPts val="0"/>
              </a:spcAft>
              <a:defRPr/>
            </a:pPr>
            <a:r>
              <a:rPr lang="fr-FR" sz="24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Apprendre autrement pour réussir ses études scientifiques</a:t>
            </a:r>
          </a:p>
        </p:txBody>
      </p:sp>
      <p:sp>
        <p:nvSpPr>
          <p:cNvPr id="12" name="Flèche vers le haut 11"/>
          <p:cNvSpPr/>
          <p:nvPr/>
        </p:nvSpPr>
        <p:spPr>
          <a:xfrm>
            <a:off x="3083232" y="624661"/>
            <a:ext cx="2867995" cy="4005920"/>
          </a:xfrm>
          <a:prstGeom prst="upArrow">
            <a:avLst/>
          </a:prstGeom>
          <a:solidFill>
            <a:schemeClr val="bg1">
              <a:lumMod val="75000"/>
            </a:schemeClr>
          </a:solidFill>
          <a:ln>
            <a:noFill/>
          </a:ln>
          <a:effectLst>
            <a:softEdge rad="63500"/>
          </a:effectLst>
          <a:scene3d>
            <a:camera prst="isometricOffAxis1Left"/>
            <a:lightRig rig="threePt" dir="t"/>
          </a:scene3d>
          <a:sp3d prstMaterial="dkEdge">
            <a:bevelT/>
            <a:bevelB/>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fontAlgn="auto">
              <a:spcBef>
                <a:spcPts val="0"/>
              </a:spcBef>
              <a:spcAft>
                <a:spcPts val="0"/>
              </a:spcAft>
              <a:defRPr/>
            </a:pPr>
            <a:endParaRPr lang="fr-FR"/>
          </a:p>
        </p:txBody>
      </p:sp>
      <p:sp>
        <p:nvSpPr>
          <p:cNvPr id="11" name="Organigramme : Disque magnétique 10"/>
          <p:cNvSpPr/>
          <p:nvPr/>
        </p:nvSpPr>
        <p:spPr>
          <a:xfrm>
            <a:off x="3015875" y="910447"/>
            <a:ext cx="2438400" cy="4211312"/>
          </a:xfrm>
          <a:prstGeom prst="flowChartMagneticDisk">
            <a:avLst/>
          </a:prstGeom>
          <a:solidFill>
            <a:schemeClr val="bg1">
              <a:lumMod val="95000"/>
              <a:alpha val="8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fontAlgn="auto">
              <a:spcBef>
                <a:spcPts val="0"/>
              </a:spcBef>
              <a:spcAft>
                <a:spcPts val="0"/>
              </a:spcAft>
              <a:defRPr/>
            </a:pPr>
            <a:endParaRPr lang="fr-FR" dirty="0"/>
          </a:p>
        </p:txBody>
      </p:sp>
      <p:sp>
        <p:nvSpPr>
          <p:cNvPr id="8" name="Ellipse 7"/>
          <p:cNvSpPr/>
          <p:nvPr/>
        </p:nvSpPr>
        <p:spPr>
          <a:xfrm>
            <a:off x="3479418" y="3584938"/>
            <a:ext cx="2176295" cy="1558562"/>
          </a:xfrm>
          <a:prstGeom prst="ellipse">
            <a:avLst/>
          </a:prstGeom>
          <a:solidFill>
            <a:schemeClr val="accent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algn="ctr" fontAlgn="auto">
              <a:spcBef>
                <a:spcPts val="0"/>
              </a:spcBef>
              <a:spcAft>
                <a:spcPts val="0"/>
              </a:spcAft>
              <a:defRPr/>
            </a:pPr>
            <a:r>
              <a:rPr lang="fr-FR" sz="3200" dirty="0"/>
              <a:t>Techno.</a:t>
            </a:r>
            <a:endParaRPr lang="fr-FR" dirty="0"/>
          </a:p>
        </p:txBody>
      </p:sp>
      <p:sp>
        <p:nvSpPr>
          <p:cNvPr id="14" name="Ellipse 13"/>
          <p:cNvSpPr/>
          <p:nvPr/>
        </p:nvSpPr>
        <p:spPr>
          <a:xfrm>
            <a:off x="3528957" y="2015422"/>
            <a:ext cx="2077200" cy="1557900"/>
          </a:xfrm>
          <a:prstGeom prst="ellipse">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fontAlgn="auto">
              <a:spcBef>
                <a:spcPts val="0"/>
              </a:spcBef>
              <a:spcAft>
                <a:spcPts val="0"/>
              </a:spcAft>
              <a:defRPr/>
            </a:pPr>
            <a:r>
              <a:rPr lang="fr-FR" sz="2800" dirty="0"/>
              <a:t>Sciences</a:t>
            </a:r>
            <a:endParaRPr lang="fr-FR" sz="3200" dirty="0"/>
          </a:p>
        </p:txBody>
      </p:sp>
      <p:sp>
        <p:nvSpPr>
          <p:cNvPr id="9" name="Ellipse 8"/>
          <p:cNvSpPr/>
          <p:nvPr/>
        </p:nvSpPr>
        <p:spPr>
          <a:xfrm>
            <a:off x="2614995" y="39570"/>
            <a:ext cx="4155089" cy="2302471"/>
          </a:xfrm>
          <a:prstGeom prst="ellipse">
            <a:avLst/>
          </a:prstGeom>
          <a:solidFill>
            <a:srgbClr val="00B050"/>
          </a:solidFill>
          <a:ln w="34925">
            <a:solidFill>
              <a:srgbClr val="FFFFFF"/>
            </a:solidFill>
          </a:ln>
          <a:effectLst>
            <a:outerShdw blurRad="317500" dir="2700000" algn="ctr">
              <a:srgbClr val="000000">
                <a:alpha val="43000"/>
              </a:srgbClr>
            </a:outerShdw>
          </a:effectLst>
          <a:scene3d>
            <a:camera prst="isometricOffAxis2Top">
              <a:rot lat="17782001" lon="19996820" rev="1531129"/>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lIns="0" tIns="45713" rIns="0" bIns="45713" anchor="ctr"/>
          <a:lstStyle/>
          <a:p>
            <a:pPr algn="ctr" fontAlgn="auto">
              <a:spcBef>
                <a:spcPts val="0"/>
              </a:spcBef>
              <a:spcAft>
                <a:spcPts val="0"/>
              </a:spcAft>
              <a:defRPr/>
            </a:pPr>
            <a:r>
              <a:rPr lang="fr-FR" sz="3600" dirty="0"/>
              <a:t>Enseignement Supérieur</a:t>
            </a:r>
          </a:p>
        </p:txBody>
      </p:sp>
      <p:sp>
        <p:nvSpPr>
          <p:cNvPr id="22" name="Arrondir un rectangle avec un coin diagonal 21"/>
          <p:cNvSpPr/>
          <p:nvPr/>
        </p:nvSpPr>
        <p:spPr>
          <a:xfrm>
            <a:off x="6126481" y="1639613"/>
            <a:ext cx="2788920" cy="2701143"/>
          </a:xfrm>
          <a:prstGeom prst="round2DiagRect">
            <a:avLst/>
          </a:prstGeom>
          <a:gradFill flip="none" rotWithShape="1">
            <a:gsLst>
              <a:gs pos="0">
                <a:srgbClr val="5E9EFF"/>
              </a:gs>
              <a:gs pos="39999">
                <a:srgbClr val="85C2FF"/>
              </a:gs>
              <a:gs pos="60000">
                <a:srgbClr val="C4D6EB"/>
              </a:gs>
              <a:gs pos="100000">
                <a:schemeClr val="accent1">
                  <a:lumMod val="40000"/>
                  <a:lumOff val="60000"/>
                </a:schemeClr>
              </a:gs>
            </a:gsLst>
            <a:lin ang="13500000" scaled="1"/>
            <a:tileRect/>
          </a:gradFill>
          <a:ln>
            <a:noFill/>
          </a:ln>
          <a:effectLst/>
          <a:scene3d>
            <a:camera prst="orthographicFront"/>
            <a:lightRig rig="threePt" dir="t"/>
          </a:scene3d>
          <a:sp3d>
            <a:bevelT w="19050" h="50800"/>
          </a:sp3d>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lstStyle/>
          <a:p>
            <a:pPr fontAlgn="auto">
              <a:spcBef>
                <a:spcPts val="0"/>
              </a:spcBef>
              <a:spcAft>
                <a:spcPts val="0"/>
              </a:spcAft>
              <a:defRPr/>
            </a:pPr>
            <a:r>
              <a:rPr lang="fr-FR" sz="2000" b="1" i="1" dirty="0">
                <a:solidFill>
                  <a:schemeClr val="accent1"/>
                </a:solidFill>
              </a:rPr>
              <a:t>S’appuyer sur la technologie pour acquérir les bases scientifiques nécessaires à la réussite dans l’enseignement supérieur</a:t>
            </a:r>
          </a:p>
        </p:txBody>
      </p:sp>
      <p:sp>
        <p:nvSpPr>
          <p:cNvPr id="2" name="Rectangle 1"/>
          <p:cNvSpPr/>
          <p:nvPr/>
        </p:nvSpPr>
        <p:spPr>
          <a:xfrm>
            <a:off x="2458172" y="-32365"/>
            <a:ext cx="4218770" cy="584761"/>
          </a:xfrm>
          <a:prstGeom prst="rect">
            <a:avLst/>
          </a:prstGeom>
        </p:spPr>
        <p:txBody>
          <a:bodyPr wrap="square" lIns="91426" tIns="45713" rIns="91426" bIns="45713">
            <a:spAutoFit/>
          </a:bodyPr>
          <a:lstStyle/>
          <a:p>
            <a:pPr>
              <a:defRPr/>
            </a:pPr>
            <a:r>
              <a:rPr lang="fr-FR" sz="3200" b="1" dirty="0">
                <a:solidFill>
                  <a:schemeClr val="accent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mj-lt"/>
              </a:rPr>
              <a:t>Réussir autrement</a:t>
            </a:r>
          </a:p>
        </p:txBody>
      </p:sp>
      <p:sp>
        <p:nvSpPr>
          <p:cNvPr id="4" name="Espace réservé du numéro de diapositive 3"/>
          <p:cNvSpPr>
            <a:spLocks noGrp="1"/>
          </p:cNvSpPr>
          <p:nvPr>
            <p:ph type="sldNum" sz="quarter" idx="12"/>
          </p:nvPr>
        </p:nvSpPr>
        <p:spPr>
          <a:xfrm>
            <a:off x="7249536" y="4761397"/>
            <a:ext cx="1349375" cy="360362"/>
          </a:xfrm>
        </p:spPr>
        <p:txBody>
          <a:bodyPr/>
          <a:lstStyle/>
          <a:p>
            <a:fld id="{4D274666-85CE-48F8-B86E-94A0C1432785}" type="slidenum">
              <a:rPr lang="fr-FR" smtClean="0"/>
              <a:t>26</a:t>
            </a:fld>
            <a:endParaRPr lang="fr-FR"/>
          </a:p>
        </p:txBody>
      </p:sp>
    </p:spTree>
    <p:extLst>
      <p:ext uri="{BB962C8B-B14F-4D97-AF65-F5344CB8AC3E}">
        <p14:creationId xmlns:p14="http://schemas.microsoft.com/office/powerpoint/2010/main" val="1581833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ppt_x"/>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58080"/>
            <a:ext cx="7674209" cy="343314"/>
          </a:xfrm>
        </p:spPr>
        <p:txBody>
          <a:bodyPr/>
          <a:lstStyle/>
          <a:p>
            <a:r>
              <a:rPr lang="fr-FR" dirty="0"/>
              <a:t> Des poursuites </a:t>
            </a:r>
            <a:r>
              <a:rPr lang="fr-FR" dirty="0" smtClean="0"/>
              <a:t>d’études diversifiées</a:t>
            </a:r>
            <a:endParaRPr lang="fr-FR" dirty="0"/>
          </a:p>
        </p:txBody>
      </p:sp>
      <p:sp>
        <p:nvSpPr>
          <p:cNvPr id="6" name="Espace réservé du numéro de diapositive 5"/>
          <p:cNvSpPr>
            <a:spLocks noGrp="1"/>
          </p:cNvSpPr>
          <p:nvPr>
            <p:ph type="sldNum" sz="quarter" idx="12"/>
          </p:nvPr>
        </p:nvSpPr>
        <p:spPr/>
        <p:txBody>
          <a:bodyPr/>
          <a:lstStyle/>
          <a:p>
            <a:fld id="{4D274666-85CE-48F8-B86E-94A0C1432785}" type="slidenum">
              <a:rPr lang="fr-FR" smtClean="0"/>
              <a:t>27</a:t>
            </a:fld>
            <a:endParaRPr lang="fr-FR"/>
          </a:p>
        </p:txBody>
      </p:sp>
      <p:sp>
        <p:nvSpPr>
          <p:cNvPr id="8" name="Titre 1"/>
          <p:cNvSpPr txBox="1">
            <a:spLocks/>
          </p:cNvSpPr>
          <p:nvPr/>
        </p:nvSpPr>
        <p:spPr bwMode="gray">
          <a:xfrm>
            <a:off x="683568" y="1563645"/>
            <a:ext cx="2950096" cy="1102519"/>
          </a:xfrm>
          <a:prstGeom prst="rect">
            <a:avLst/>
          </a:prstGeom>
        </p:spPr>
        <p:txBody>
          <a:bodyPr vert="horz" lIns="0" tIns="0" rIns="0" bIns="0" rtlCol="0" anchor="t" anchorCtr="0">
            <a:noAutofit/>
          </a:bodyPr>
          <a:lstStyle>
            <a:lvl1pPr algn="l" rtl="0" fontAlgn="base">
              <a:lnSpc>
                <a:spcPct val="90000"/>
              </a:lnSpc>
              <a:spcBef>
                <a:spcPct val="0"/>
              </a:spcBef>
              <a:spcAft>
                <a:spcPct val="0"/>
              </a:spcAft>
              <a:defRPr sz="2500" b="1" kern="1200">
                <a:solidFill>
                  <a:schemeClr val="tx1"/>
                </a:solidFill>
                <a:latin typeface="+mj-lt"/>
                <a:ea typeface="+mj-ea"/>
                <a:cs typeface="+mj-cs"/>
              </a:defRPr>
            </a:lvl1pPr>
            <a:lvl2pPr algn="l" rtl="0" fontAlgn="base">
              <a:lnSpc>
                <a:spcPct val="90000"/>
              </a:lnSpc>
              <a:spcBef>
                <a:spcPct val="0"/>
              </a:spcBef>
              <a:spcAft>
                <a:spcPct val="0"/>
              </a:spcAft>
              <a:defRPr sz="2500" b="1">
                <a:solidFill>
                  <a:schemeClr val="tx1"/>
                </a:solidFill>
                <a:latin typeface="Arial" panose="020B0604020202020204" pitchFamily="34" charset="0"/>
              </a:defRPr>
            </a:lvl2pPr>
            <a:lvl3pPr algn="l" rtl="0" fontAlgn="base">
              <a:lnSpc>
                <a:spcPct val="90000"/>
              </a:lnSpc>
              <a:spcBef>
                <a:spcPct val="0"/>
              </a:spcBef>
              <a:spcAft>
                <a:spcPct val="0"/>
              </a:spcAft>
              <a:defRPr sz="2500" b="1">
                <a:solidFill>
                  <a:schemeClr val="tx1"/>
                </a:solidFill>
                <a:latin typeface="Arial" panose="020B0604020202020204" pitchFamily="34" charset="0"/>
              </a:defRPr>
            </a:lvl3pPr>
            <a:lvl4pPr algn="l" rtl="0" fontAlgn="base">
              <a:lnSpc>
                <a:spcPct val="90000"/>
              </a:lnSpc>
              <a:spcBef>
                <a:spcPct val="0"/>
              </a:spcBef>
              <a:spcAft>
                <a:spcPct val="0"/>
              </a:spcAft>
              <a:defRPr sz="2500" b="1">
                <a:solidFill>
                  <a:schemeClr val="tx1"/>
                </a:solidFill>
                <a:latin typeface="Arial" panose="020B0604020202020204" pitchFamily="34" charset="0"/>
              </a:defRPr>
            </a:lvl4pPr>
            <a:lvl5pPr algn="l" rtl="0" fontAlgn="base">
              <a:lnSpc>
                <a:spcPct val="90000"/>
              </a:lnSpc>
              <a:spcBef>
                <a:spcPct val="0"/>
              </a:spcBef>
              <a:spcAft>
                <a:spcPct val="0"/>
              </a:spcAft>
              <a:defRPr sz="2500" b="1">
                <a:solidFill>
                  <a:schemeClr val="tx1"/>
                </a:solidFill>
                <a:latin typeface="Arial" panose="020B0604020202020204" pitchFamily="34" charset="0"/>
              </a:defRPr>
            </a:lvl5pPr>
            <a:lvl6pPr marL="457200" algn="l" rtl="0" fontAlgn="base">
              <a:lnSpc>
                <a:spcPct val="90000"/>
              </a:lnSpc>
              <a:spcBef>
                <a:spcPct val="0"/>
              </a:spcBef>
              <a:spcAft>
                <a:spcPct val="0"/>
              </a:spcAft>
              <a:defRPr sz="2500" b="1">
                <a:solidFill>
                  <a:schemeClr val="tx1"/>
                </a:solidFill>
                <a:latin typeface="Arial" panose="020B0604020202020204" pitchFamily="34" charset="0"/>
              </a:defRPr>
            </a:lvl6pPr>
            <a:lvl7pPr marL="914400" algn="l" rtl="0" fontAlgn="base">
              <a:lnSpc>
                <a:spcPct val="90000"/>
              </a:lnSpc>
              <a:spcBef>
                <a:spcPct val="0"/>
              </a:spcBef>
              <a:spcAft>
                <a:spcPct val="0"/>
              </a:spcAft>
              <a:defRPr sz="2500" b="1">
                <a:solidFill>
                  <a:schemeClr val="tx1"/>
                </a:solidFill>
                <a:latin typeface="Arial" panose="020B0604020202020204" pitchFamily="34" charset="0"/>
              </a:defRPr>
            </a:lvl7pPr>
            <a:lvl8pPr marL="1371600" algn="l" rtl="0" fontAlgn="base">
              <a:lnSpc>
                <a:spcPct val="90000"/>
              </a:lnSpc>
              <a:spcBef>
                <a:spcPct val="0"/>
              </a:spcBef>
              <a:spcAft>
                <a:spcPct val="0"/>
              </a:spcAft>
              <a:defRPr sz="2500" b="1">
                <a:solidFill>
                  <a:schemeClr val="tx1"/>
                </a:solidFill>
                <a:latin typeface="Arial" panose="020B0604020202020204" pitchFamily="34" charset="0"/>
              </a:defRPr>
            </a:lvl8pPr>
            <a:lvl9pPr marL="1828800" algn="l" rtl="0" fontAlgn="base">
              <a:lnSpc>
                <a:spcPct val="90000"/>
              </a:lnSpc>
              <a:spcBef>
                <a:spcPct val="0"/>
              </a:spcBef>
              <a:spcAft>
                <a:spcPct val="0"/>
              </a:spcAft>
              <a:defRPr sz="2500" b="1">
                <a:solidFill>
                  <a:schemeClr val="tx1"/>
                </a:solidFill>
                <a:latin typeface="Arial" panose="020B0604020202020204" pitchFamily="34" charset="0"/>
              </a:defRPr>
            </a:lvl9pPr>
          </a:lstStyle>
          <a:p>
            <a:pPr eaLnBrk="1" hangingPunct="1"/>
            <a:endParaRPr lang="fr-F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0016"/>
            <a:ext cx="6670252" cy="400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95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Comparaison des types de formation demandées par les terminales STL et STI2D en 2023</a:t>
            </a:r>
          </a:p>
        </p:txBody>
      </p:sp>
      <p:sp>
        <p:nvSpPr>
          <p:cNvPr id="8" name="Espace réservé du contenu 7"/>
          <p:cNvSpPr>
            <a:spLocks noGrp="1"/>
          </p:cNvSpPr>
          <p:nvPr>
            <p:ph sz="quarter" idx="14"/>
          </p:nvPr>
        </p:nvSpPr>
        <p:spPr>
          <a:xfrm>
            <a:off x="359998" y="1491629"/>
            <a:ext cx="8424000" cy="3251407"/>
          </a:xfrm>
        </p:spPr>
        <p:txBody>
          <a:bodyPr/>
          <a:lstStyle/>
          <a:p>
            <a:r>
              <a:rPr lang="fr-FR" sz="1400" b="1" dirty="0"/>
              <a:t>CPGE et BTS</a:t>
            </a:r>
          </a:p>
          <a:p>
            <a:r>
              <a:rPr lang="fr-FR" sz="1200" dirty="0"/>
              <a:t>Les STL et STI2D confirment aussi souvent au cours de la phase principale des vœux de BTS (87%) et des vœux de CPGE (16%).</a:t>
            </a:r>
          </a:p>
          <a:p>
            <a:r>
              <a:rPr lang="fr-FR" sz="1400" b="1" dirty="0"/>
              <a:t>BUT</a:t>
            </a:r>
          </a:p>
          <a:p>
            <a:r>
              <a:rPr lang="fr-FR" sz="1200" dirty="0"/>
              <a:t>Les STL font moins souvent des vœux de BUT (75% des candidats en 2023) que les STI2D (80%), soit 5 points d’écart.</a:t>
            </a:r>
          </a:p>
          <a:p>
            <a:r>
              <a:rPr lang="fr-FR" sz="1400" b="1" dirty="0"/>
              <a:t>Licence</a:t>
            </a:r>
          </a:p>
          <a:p>
            <a:r>
              <a:rPr lang="fr-FR" sz="1200" dirty="0"/>
              <a:t>72% des STL formulent des vœux de licence contre 41% des STI2D, soit 31 points d’écart.</a:t>
            </a:r>
          </a:p>
          <a:p>
            <a:r>
              <a:rPr lang="fr-FR" sz="1400" b="1" dirty="0"/>
              <a:t>Écoles d’ingénieurs</a:t>
            </a:r>
          </a:p>
          <a:p>
            <a:r>
              <a:rPr lang="fr-FR" sz="1200" dirty="0"/>
              <a:t>Seulement 3% des STL formulent des vœux en école d’ingénieurs postbac, contre 9% en STI2D.</a:t>
            </a:r>
          </a:p>
          <a:p>
            <a:r>
              <a:rPr lang="fr-FR" sz="1400" b="1" dirty="0"/>
              <a:t>Formations paramédicales</a:t>
            </a:r>
            <a:r>
              <a:rPr lang="fr-FR" dirty="0"/>
              <a:t/>
            </a:r>
            <a:br>
              <a:rPr lang="fr-FR" dirty="0"/>
            </a:br>
            <a:r>
              <a:rPr lang="fr-FR" sz="1200" dirty="0"/>
              <a:t>Les formations paramédicales sont demandées par 24% des STL en 2023 tandis qu’elles ne le sont presque pas par les STI2D.</a:t>
            </a:r>
            <a:endParaRPr lang="fr-FR" dirty="0"/>
          </a:p>
        </p:txBody>
      </p:sp>
      <p:sp>
        <p:nvSpPr>
          <p:cNvPr id="9" name="Espace réservé du texte 8"/>
          <p:cNvSpPr>
            <a:spLocks noGrp="1"/>
          </p:cNvSpPr>
          <p:nvPr>
            <p:ph type="body" sz="quarter" idx="19"/>
          </p:nvPr>
        </p:nvSpPr>
        <p:spPr/>
        <p:txBody>
          <a:bodyPr/>
          <a:lstStyle/>
          <a:p>
            <a:endParaRPr lang="fr-FR" dirty="0"/>
          </a:p>
        </p:txBody>
      </p:sp>
      <p:sp>
        <p:nvSpPr>
          <p:cNvPr id="4" name="Espace réservé de la date 3"/>
          <p:cNvSpPr>
            <a:spLocks noGrp="1"/>
          </p:cNvSpPr>
          <p:nvPr>
            <p:ph type="dt" sz="half" idx="4294967295"/>
          </p:nvPr>
        </p:nvSpPr>
        <p:spPr>
          <a:xfrm>
            <a:off x="7974013" y="4783138"/>
            <a:ext cx="1169987" cy="360362"/>
          </a:xfrm>
        </p:spPr>
        <p:txBody>
          <a:bodyPr/>
          <a:lstStyle/>
          <a:p>
            <a:pPr>
              <a:defRPr/>
            </a:pPr>
            <a:fld id="{A849172C-4A98-4CAB-BC5A-CBE93A416E89}" type="datetime1">
              <a:rPr lang="fr-FR" smtClean="0"/>
              <a:pPr>
                <a:defRPr/>
              </a:pPr>
              <a:t>18/01/2024</a:t>
            </a:fld>
            <a:endParaRPr lang="fr-FR" dirty="0"/>
          </a:p>
        </p:txBody>
      </p:sp>
      <p:sp>
        <p:nvSpPr>
          <p:cNvPr id="5" name="Espace réservé du pied de page 4"/>
          <p:cNvSpPr>
            <a:spLocks noGrp="1"/>
          </p:cNvSpPr>
          <p:nvPr>
            <p:ph type="ftr" sz="quarter" idx="4294967295"/>
          </p:nvPr>
        </p:nvSpPr>
        <p:spPr>
          <a:xfrm>
            <a:off x="0" y="4783138"/>
            <a:ext cx="5903913" cy="360362"/>
          </a:xfrm>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4294967295"/>
          </p:nvPr>
        </p:nvSpPr>
        <p:spPr>
          <a:xfrm>
            <a:off x="7794625" y="4783138"/>
            <a:ext cx="1349375" cy="360362"/>
          </a:xfrm>
        </p:spPr>
        <p:txBody>
          <a:bodyPr/>
          <a:lstStyle/>
          <a:p>
            <a:pPr>
              <a:defRPr/>
            </a:pPr>
            <a:fld id="{B82E7108-73BF-4704-8029-7C1DCFEAE415}" type="slidenum">
              <a:rPr lang="fr-FR" altLang="fr-FR" smtClean="0"/>
              <a:pPr>
                <a:defRPr/>
              </a:pPr>
              <a:t>28</a:t>
            </a:fld>
            <a:endParaRPr lang="fr-FR" altLang="fr-FR" dirty="0"/>
          </a:p>
        </p:txBody>
      </p:sp>
    </p:spTree>
    <p:extLst>
      <p:ext uri="{BB962C8B-B14F-4D97-AF65-F5344CB8AC3E}">
        <p14:creationId xmlns:p14="http://schemas.microsoft.com/office/powerpoint/2010/main" val="642794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93A7D-261B-4C31-9CE1-F7568CCE56B3}"/>
              </a:ext>
            </a:extLst>
          </p:cNvPr>
          <p:cNvSpPr>
            <a:spLocks noGrp="1"/>
          </p:cNvSpPr>
          <p:nvPr>
            <p:ph type="title"/>
          </p:nvPr>
        </p:nvSpPr>
        <p:spPr/>
        <p:txBody>
          <a:bodyPr/>
          <a:lstStyle/>
          <a:p>
            <a:r>
              <a:rPr lang="fr-FR" dirty="0"/>
              <a:t>Domaines de formation les plus demandés en STL</a:t>
            </a:r>
          </a:p>
        </p:txBody>
      </p:sp>
      <p:sp>
        <p:nvSpPr>
          <p:cNvPr id="4" name="Espace réservé de la date 3">
            <a:extLst>
              <a:ext uri="{FF2B5EF4-FFF2-40B4-BE49-F238E27FC236}">
                <a16:creationId xmlns:a16="http://schemas.microsoft.com/office/drawing/2014/main" id="{733AD95A-47A6-421A-93D3-D808C99F08F9}"/>
              </a:ext>
            </a:extLst>
          </p:cNvPr>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a:extLst>
              <a:ext uri="{FF2B5EF4-FFF2-40B4-BE49-F238E27FC236}">
                <a16:creationId xmlns:a16="http://schemas.microsoft.com/office/drawing/2014/main" id="{89453F73-D4E5-46A9-AC66-564132AFC54B}"/>
              </a:ext>
            </a:extLst>
          </p:cNvPr>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a:extLst>
              <a:ext uri="{FF2B5EF4-FFF2-40B4-BE49-F238E27FC236}">
                <a16:creationId xmlns:a16="http://schemas.microsoft.com/office/drawing/2014/main" id="{11209B40-9A4A-47E0-AB86-9403553F744D}"/>
              </a:ext>
            </a:extLst>
          </p:cNvPr>
          <p:cNvSpPr>
            <a:spLocks noGrp="1"/>
          </p:cNvSpPr>
          <p:nvPr>
            <p:ph type="sldNum" sz="quarter" idx="17"/>
          </p:nvPr>
        </p:nvSpPr>
        <p:spPr/>
        <p:txBody>
          <a:bodyPr/>
          <a:lstStyle/>
          <a:p>
            <a:pPr>
              <a:defRPr/>
            </a:pPr>
            <a:fld id="{F2F21D44-59AC-45C5-B175-9C2D9874D182}" type="slidenum">
              <a:rPr lang="fr-FR" altLang="fr-FR" smtClean="0"/>
              <a:pPr>
                <a:defRPr/>
              </a:pPr>
              <a:t>29</a:t>
            </a:fld>
            <a:endParaRPr lang="fr-FR" altLang="fr-FR" dirty="0"/>
          </a:p>
        </p:txBody>
      </p:sp>
      <p:sp>
        <p:nvSpPr>
          <p:cNvPr id="7" name="Espace réservé du texte 6">
            <a:extLst>
              <a:ext uri="{FF2B5EF4-FFF2-40B4-BE49-F238E27FC236}">
                <a16:creationId xmlns:a16="http://schemas.microsoft.com/office/drawing/2014/main" id="{B36DAB79-941C-4633-994A-47D86C9EFA07}"/>
              </a:ext>
            </a:extLst>
          </p:cNvPr>
          <p:cNvSpPr>
            <a:spLocks noGrp="1"/>
          </p:cNvSpPr>
          <p:nvPr>
            <p:ph type="body" sz="quarter" idx="19"/>
          </p:nvPr>
        </p:nvSpPr>
        <p:spPr/>
        <p:txBody>
          <a:bodyPr/>
          <a:lstStyle/>
          <a:p>
            <a:endParaRPr lang="fr-FR" dirty="0"/>
          </a:p>
        </p:txBody>
      </p:sp>
      <p:graphicFrame>
        <p:nvGraphicFramePr>
          <p:cNvPr id="9" name="Graphique 8">
            <a:extLst>
              <a:ext uri="{FF2B5EF4-FFF2-40B4-BE49-F238E27FC236}">
                <a16:creationId xmlns:a16="http://schemas.microsoft.com/office/drawing/2014/main" id="{AC5C7F35-3ECF-16B2-46D6-6B2270F958BF}"/>
              </a:ext>
            </a:extLst>
          </p:cNvPr>
          <p:cNvGraphicFramePr>
            <a:graphicFrameLocks/>
          </p:cNvGraphicFramePr>
          <p:nvPr>
            <p:extLst>
              <p:ext uri="{D42A27DB-BD31-4B8C-83A1-F6EECF244321}">
                <p14:modId xmlns:p14="http://schemas.microsoft.com/office/powerpoint/2010/main" val="4025916103"/>
              </p:ext>
            </p:extLst>
          </p:nvPr>
        </p:nvGraphicFramePr>
        <p:xfrm>
          <a:off x="359637" y="1183138"/>
          <a:ext cx="8424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73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0" y="376738"/>
            <a:ext cx="9144000" cy="4406400"/>
          </a:xfrm>
        </p:spPr>
      </p:sp>
      <p:sp>
        <p:nvSpPr>
          <p:cNvPr id="10" name="Titre 9"/>
          <p:cNvSpPr>
            <a:spLocks noGrp="1"/>
          </p:cNvSpPr>
          <p:nvPr>
            <p:ph type="title"/>
          </p:nvPr>
        </p:nvSpPr>
        <p:spPr>
          <a:xfrm>
            <a:off x="359638" y="987574"/>
            <a:ext cx="8424000" cy="1977766"/>
          </a:xfrm>
        </p:spPr>
        <p:txBody>
          <a:bodyPr/>
          <a:lstStyle/>
          <a:p>
            <a:pPr marL="0" indent="0">
              <a:buNone/>
            </a:pPr>
            <a:r>
              <a:rPr lang="fr-FR" dirty="0" smtClean="0"/>
              <a:t/>
            </a:r>
            <a:br>
              <a:rPr lang="fr-FR" dirty="0" smtClean="0"/>
            </a:br>
            <a:r>
              <a:rPr lang="fr-FR" dirty="0" smtClean="0"/>
              <a:t>Présentation de </a:t>
            </a:r>
            <a:r>
              <a:rPr lang="fr-FR" dirty="0"/>
              <a:t>la série </a:t>
            </a:r>
            <a:r>
              <a:rPr lang="fr-FR" dirty="0" smtClean="0"/>
              <a:t>STL</a:t>
            </a:r>
            <a:br>
              <a:rPr lang="fr-FR" dirty="0" smtClean="0"/>
            </a:br>
            <a:r>
              <a:rPr lang="fr-FR" dirty="0" smtClean="0"/>
              <a:t>Sciences et technologies de laboratoire</a:t>
            </a:r>
            <a:r>
              <a:rPr lang="fr-FR" dirty="0"/>
              <a:t/>
            </a:r>
            <a:br>
              <a:rPr lang="fr-FR" dirty="0"/>
            </a:br>
            <a:r>
              <a:rPr lang="fr-FR" dirty="0"/>
              <a:t/>
            </a:r>
            <a:br>
              <a:rPr lang="fr-FR" dirty="0"/>
            </a:br>
            <a:endParaRPr lang="fr-FR" sz="2000" dirty="0"/>
          </a:p>
        </p:txBody>
      </p:sp>
      <p:sp>
        <p:nvSpPr>
          <p:cNvPr id="5" name="Espace réservé de la date 4"/>
          <p:cNvSpPr>
            <a:spLocks noGrp="1"/>
          </p:cNvSpPr>
          <p:nvPr>
            <p:ph type="dt" sz="half" idx="14"/>
          </p:nvPr>
        </p:nvSpPr>
        <p:spPr/>
        <p:txBody>
          <a:bodyPr/>
          <a:lstStyle/>
          <a:p>
            <a:pPr>
              <a:defRPr/>
            </a:pPr>
            <a:fld id="{1BAA5817-B191-45C3-A025-0292DF0EC8CA}" type="datetime1">
              <a:rPr lang="fr-FR" smtClean="0"/>
              <a:pPr>
                <a:defRPr/>
              </a:pPr>
              <a:t>18/01/2024</a:t>
            </a:fld>
            <a:endParaRPr lang="fr-FR" dirty="0"/>
          </a:p>
        </p:txBody>
      </p:sp>
      <p:sp>
        <p:nvSpPr>
          <p:cNvPr id="6" name="Espace réservé du pied de page 5"/>
          <p:cNvSpPr>
            <a:spLocks noGrp="1"/>
          </p:cNvSpPr>
          <p:nvPr>
            <p:ph type="ftr" sz="quarter" idx="15"/>
          </p:nvPr>
        </p:nvSpPr>
        <p:spPr/>
        <p:txBody>
          <a:bodyPr/>
          <a:lstStyle/>
          <a:p>
            <a:pPr>
              <a:defRPr/>
            </a:pPr>
            <a:r>
              <a:rPr lang="fr-FR" dirty="0"/>
              <a:t>Service académique d’information et d’orientation  </a:t>
            </a:r>
          </a:p>
        </p:txBody>
      </p:sp>
      <p:sp>
        <p:nvSpPr>
          <p:cNvPr id="7" name="Espace réservé du numéro de diapositive 6"/>
          <p:cNvSpPr>
            <a:spLocks noGrp="1"/>
          </p:cNvSpPr>
          <p:nvPr>
            <p:ph type="sldNum" sz="quarter" idx="16"/>
          </p:nvPr>
        </p:nvSpPr>
        <p:spPr/>
        <p:txBody>
          <a:bodyPr/>
          <a:lstStyle/>
          <a:p>
            <a:pPr>
              <a:defRPr/>
            </a:pPr>
            <a:fld id="{F2F21D44-59AC-45C5-B175-9C2D9874D182}" type="slidenum">
              <a:rPr lang="fr-FR" altLang="fr-FR" smtClean="0"/>
              <a:pPr>
                <a:defRPr/>
              </a:pPr>
              <a:t>3</a:t>
            </a:fld>
            <a:endParaRPr lang="fr-FR" altLang="fr-FR" dirty="0"/>
          </a:p>
        </p:txBody>
      </p:sp>
    </p:spTree>
    <p:extLst>
      <p:ext uri="{BB962C8B-B14F-4D97-AF65-F5344CB8AC3E}">
        <p14:creationId xmlns:p14="http://schemas.microsoft.com/office/powerpoint/2010/main" val="238493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1203E-B55A-068E-E802-8D7D65F706EF}"/>
              </a:ext>
            </a:extLst>
          </p:cNvPr>
          <p:cNvSpPr>
            <a:spLocks noGrp="1"/>
          </p:cNvSpPr>
          <p:nvPr>
            <p:ph type="title"/>
          </p:nvPr>
        </p:nvSpPr>
        <p:spPr/>
        <p:txBody>
          <a:bodyPr/>
          <a:lstStyle/>
          <a:p>
            <a:r>
              <a:rPr lang="fr-FR" dirty="0"/>
              <a:t>Les 10 spécialités les plus demandées en 2023</a:t>
            </a:r>
          </a:p>
        </p:txBody>
      </p:sp>
      <p:sp>
        <p:nvSpPr>
          <p:cNvPr id="4" name="Espace réservé de la date 3">
            <a:extLst>
              <a:ext uri="{FF2B5EF4-FFF2-40B4-BE49-F238E27FC236}">
                <a16:creationId xmlns:a16="http://schemas.microsoft.com/office/drawing/2014/main" id="{CD2BD54F-FBE8-11CE-078E-870F42A62003}"/>
              </a:ext>
            </a:extLst>
          </p:cNvPr>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a:extLst>
              <a:ext uri="{FF2B5EF4-FFF2-40B4-BE49-F238E27FC236}">
                <a16:creationId xmlns:a16="http://schemas.microsoft.com/office/drawing/2014/main" id="{AB353DC5-A5A8-33D3-3932-B61DBEDEA041}"/>
              </a:ext>
            </a:extLst>
          </p:cNvPr>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a:extLst>
              <a:ext uri="{FF2B5EF4-FFF2-40B4-BE49-F238E27FC236}">
                <a16:creationId xmlns:a16="http://schemas.microsoft.com/office/drawing/2014/main" id="{5A3D5A4A-F682-BDE6-E87F-490EE0924246}"/>
              </a:ext>
            </a:extLst>
          </p:cNvPr>
          <p:cNvSpPr>
            <a:spLocks noGrp="1"/>
          </p:cNvSpPr>
          <p:nvPr>
            <p:ph type="sldNum" sz="quarter" idx="17"/>
          </p:nvPr>
        </p:nvSpPr>
        <p:spPr/>
        <p:txBody>
          <a:bodyPr/>
          <a:lstStyle/>
          <a:p>
            <a:pPr>
              <a:defRPr/>
            </a:pPr>
            <a:fld id="{F2F21D44-59AC-45C5-B175-9C2D9874D182}" type="slidenum">
              <a:rPr lang="fr-FR" altLang="fr-FR" smtClean="0"/>
              <a:pPr>
                <a:defRPr/>
              </a:pPr>
              <a:t>30</a:t>
            </a:fld>
            <a:endParaRPr lang="fr-FR" altLang="fr-FR" dirty="0"/>
          </a:p>
        </p:txBody>
      </p:sp>
      <p:sp>
        <p:nvSpPr>
          <p:cNvPr id="7" name="Espace réservé du texte 6">
            <a:extLst>
              <a:ext uri="{FF2B5EF4-FFF2-40B4-BE49-F238E27FC236}">
                <a16:creationId xmlns:a16="http://schemas.microsoft.com/office/drawing/2014/main" id="{FA717858-FC2D-019A-AFDC-61AA891FDEE4}"/>
              </a:ext>
            </a:extLst>
          </p:cNvPr>
          <p:cNvSpPr>
            <a:spLocks noGrp="1"/>
          </p:cNvSpPr>
          <p:nvPr>
            <p:ph type="body" sz="quarter" idx="19"/>
          </p:nvPr>
        </p:nvSpPr>
        <p:spPr/>
        <p:txBody>
          <a:bodyPr/>
          <a:lstStyle/>
          <a:p>
            <a:endParaRPr lang="fr-FR" dirty="0"/>
          </a:p>
        </p:txBody>
      </p:sp>
      <p:graphicFrame>
        <p:nvGraphicFramePr>
          <p:cNvPr id="9" name="Graphique 8">
            <a:extLst>
              <a:ext uri="{FF2B5EF4-FFF2-40B4-BE49-F238E27FC236}">
                <a16:creationId xmlns:a16="http://schemas.microsoft.com/office/drawing/2014/main" id="{1E615E70-5DD8-0AAE-FA4E-83C9C3272612}"/>
              </a:ext>
            </a:extLst>
          </p:cNvPr>
          <p:cNvGraphicFramePr>
            <a:graphicFrameLocks/>
          </p:cNvGraphicFramePr>
          <p:nvPr>
            <p:extLst>
              <p:ext uri="{D42A27DB-BD31-4B8C-83A1-F6EECF244321}">
                <p14:modId xmlns:p14="http://schemas.microsoft.com/office/powerpoint/2010/main" val="4122824703"/>
              </p:ext>
            </p:extLst>
          </p:nvPr>
        </p:nvGraphicFramePr>
        <p:xfrm>
          <a:off x="356398" y="1420363"/>
          <a:ext cx="4215600" cy="334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539CDA0B-1A83-58B8-9A60-8E0D0659681D}"/>
              </a:ext>
            </a:extLst>
          </p:cNvPr>
          <p:cNvGraphicFramePr>
            <a:graphicFrameLocks/>
          </p:cNvGraphicFramePr>
          <p:nvPr>
            <p:extLst>
              <p:ext uri="{D42A27DB-BD31-4B8C-83A1-F6EECF244321}">
                <p14:modId xmlns:p14="http://schemas.microsoft.com/office/powerpoint/2010/main" val="549955965"/>
              </p:ext>
            </p:extLst>
          </p:nvPr>
        </p:nvGraphicFramePr>
        <p:xfrm>
          <a:off x="4568038" y="1419707"/>
          <a:ext cx="4215600" cy="334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0595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pPr marL="0" indent="0">
              <a:buNone/>
            </a:pPr>
            <a:r>
              <a:rPr lang="fr-FR" dirty="0"/>
              <a:t>Taux de proposition sur Parcoursup dans les séries technologiques</a:t>
            </a:r>
          </a:p>
        </p:txBody>
      </p:sp>
      <p:sp>
        <p:nvSpPr>
          <p:cNvPr id="4" name="Espace réservé de la date 3"/>
          <p:cNvSpPr>
            <a:spLocks noGrp="1"/>
          </p:cNvSpPr>
          <p:nvPr>
            <p:ph type="dt" sz="half" idx="14"/>
          </p:nvPr>
        </p:nvSpPr>
        <p:spPr/>
        <p:txBody>
          <a:bodyPr/>
          <a:lstStyle/>
          <a:p>
            <a:pPr>
              <a:defRPr/>
            </a:pPr>
            <a:fld id="{A849172C-4A98-4CAB-BC5A-CBE93A416E89}" type="datetime1">
              <a:rPr lang="fr-FR" smtClean="0"/>
              <a:pPr>
                <a:defRPr/>
              </a:pPr>
              <a:t>18/01/2024</a:t>
            </a:fld>
            <a:endParaRPr lang="fr-FR" dirty="0"/>
          </a:p>
        </p:txBody>
      </p:sp>
      <p:sp>
        <p:nvSpPr>
          <p:cNvPr id="5" name="Espace réservé du pied de page 4"/>
          <p:cNvSpPr>
            <a:spLocks noGrp="1"/>
          </p:cNvSpPr>
          <p:nvPr>
            <p:ph type="ftr" sz="quarter" idx="15"/>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6"/>
          </p:nvPr>
        </p:nvSpPr>
        <p:spPr/>
        <p:txBody>
          <a:bodyPr/>
          <a:lstStyle/>
          <a:p>
            <a:pPr>
              <a:defRPr/>
            </a:pPr>
            <a:fld id="{B82E7108-73BF-4704-8029-7C1DCFEAE415}" type="slidenum">
              <a:rPr lang="fr-FR" altLang="fr-FR" smtClean="0"/>
              <a:pPr>
                <a:defRPr/>
              </a:pPr>
              <a:t>31</a:t>
            </a:fld>
            <a:endParaRPr lang="fr-FR" altLang="fr-FR" dirty="0"/>
          </a:p>
        </p:txBody>
      </p:sp>
    </p:spTree>
    <p:extLst>
      <p:ext uri="{BB962C8B-B14F-4D97-AF65-F5344CB8AC3E}">
        <p14:creationId xmlns:p14="http://schemas.microsoft.com/office/powerpoint/2010/main" val="520216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93A7D-261B-4C31-9CE1-F7568CCE56B3}"/>
              </a:ext>
            </a:extLst>
          </p:cNvPr>
          <p:cNvSpPr>
            <a:spLocks noGrp="1"/>
          </p:cNvSpPr>
          <p:nvPr>
            <p:ph type="title"/>
          </p:nvPr>
        </p:nvSpPr>
        <p:spPr/>
        <p:txBody>
          <a:bodyPr/>
          <a:lstStyle/>
          <a:p>
            <a:r>
              <a:rPr lang="fr-FR" dirty="0"/>
              <a:t>Taux de proposition sur les vœux confirmés en phase principale</a:t>
            </a:r>
          </a:p>
        </p:txBody>
      </p:sp>
      <p:sp>
        <p:nvSpPr>
          <p:cNvPr id="4" name="Espace réservé de la date 3">
            <a:extLst>
              <a:ext uri="{FF2B5EF4-FFF2-40B4-BE49-F238E27FC236}">
                <a16:creationId xmlns:a16="http://schemas.microsoft.com/office/drawing/2014/main" id="{733AD95A-47A6-421A-93D3-D808C99F08F9}"/>
              </a:ext>
            </a:extLst>
          </p:cNvPr>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a:extLst>
              <a:ext uri="{FF2B5EF4-FFF2-40B4-BE49-F238E27FC236}">
                <a16:creationId xmlns:a16="http://schemas.microsoft.com/office/drawing/2014/main" id="{89453F73-D4E5-46A9-AC66-564132AFC54B}"/>
              </a:ext>
            </a:extLst>
          </p:cNvPr>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a:extLst>
              <a:ext uri="{FF2B5EF4-FFF2-40B4-BE49-F238E27FC236}">
                <a16:creationId xmlns:a16="http://schemas.microsoft.com/office/drawing/2014/main" id="{11209B40-9A4A-47E0-AB86-9403553F744D}"/>
              </a:ext>
            </a:extLst>
          </p:cNvPr>
          <p:cNvSpPr>
            <a:spLocks noGrp="1"/>
          </p:cNvSpPr>
          <p:nvPr>
            <p:ph type="sldNum" sz="quarter" idx="17"/>
          </p:nvPr>
        </p:nvSpPr>
        <p:spPr/>
        <p:txBody>
          <a:bodyPr/>
          <a:lstStyle/>
          <a:p>
            <a:pPr>
              <a:defRPr/>
            </a:pPr>
            <a:fld id="{F2F21D44-59AC-45C5-B175-9C2D9874D182}" type="slidenum">
              <a:rPr lang="fr-FR" altLang="fr-FR" smtClean="0"/>
              <a:pPr>
                <a:defRPr/>
              </a:pPr>
              <a:t>32</a:t>
            </a:fld>
            <a:endParaRPr lang="fr-FR" altLang="fr-FR" dirty="0"/>
          </a:p>
        </p:txBody>
      </p:sp>
      <p:sp>
        <p:nvSpPr>
          <p:cNvPr id="7" name="Espace réservé du texte 6">
            <a:extLst>
              <a:ext uri="{FF2B5EF4-FFF2-40B4-BE49-F238E27FC236}">
                <a16:creationId xmlns:a16="http://schemas.microsoft.com/office/drawing/2014/main" id="{B36DAB79-941C-4633-994A-47D86C9EFA07}"/>
              </a:ext>
            </a:extLst>
          </p:cNvPr>
          <p:cNvSpPr>
            <a:spLocks noGrp="1"/>
          </p:cNvSpPr>
          <p:nvPr>
            <p:ph type="body" sz="quarter" idx="19"/>
          </p:nvPr>
        </p:nvSpPr>
        <p:spPr/>
        <p:txBody>
          <a:bodyPr/>
          <a:lstStyle/>
          <a:p>
            <a:endParaRPr lang="fr-FR" dirty="0"/>
          </a:p>
        </p:txBody>
      </p:sp>
      <p:graphicFrame>
        <p:nvGraphicFramePr>
          <p:cNvPr id="12" name="Graphique 11">
            <a:extLst>
              <a:ext uri="{FF2B5EF4-FFF2-40B4-BE49-F238E27FC236}">
                <a16:creationId xmlns:a16="http://schemas.microsoft.com/office/drawing/2014/main" id="{56AE3103-E24D-C74D-71B9-19FCB89494D7}"/>
              </a:ext>
            </a:extLst>
          </p:cNvPr>
          <p:cNvGraphicFramePr>
            <a:graphicFrameLocks/>
          </p:cNvGraphicFramePr>
          <p:nvPr>
            <p:extLst>
              <p:ext uri="{D42A27DB-BD31-4B8C-83A1-F6EECF244321}">
                <p14:modId xmlns:p14="http://schemas.microsoft.com/office/powerpoint/2010/main" val="4213425850"/>
              </p:ext>
            </p:extLst>
          </p:nvPr>
        </p:nvGraphicFramePr>
        <p:xfrm>
          <a:off x="356401" y="1426069"/>
          <a:ext cx="4215600" cy="334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a:extLst>
              <a:ext uri="{FF2B5EF4-FFF2-40B4-BE49-F238E27FC236}">
                <a16:creationId xmlns:a16="http://schemas.microsoft.com/office/drawing/2014/main" id="{56AE3103-E24D-C74D-71B9-19FCB89494D7}"/>
              </a:ext>
            </a:extLst>
          </p:cNvPr>
          <p:cNvGraphicFramePr>
            <a:graphicFrameLocks/>
          </p:cNvGraphicFramePr>
          <p:nvPr>
            <p:extLst>
              <p:ext uri="{D42A27DB-BD31-4B8C-83A1-F6EECF244321}">
                <p14:modId xmlns:p14="http://schemas.microsoft.com/office/powerpoint/2010/main" val="1766403097"/>
              </p:ext>
            </p:extLst>
          </p:nvPr>
        </p:nvGraphicFramePr>
        <p:xfrm>
          <a:off x="4581085" y="1426069"/>
          <a:ext cx="4215600" cy="334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612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93A7D-261B-4C31-9CE1-F7568CCE56B3}"/>
              </a:ext>
            </a:extLst>
          </p:cNvPr>
          <p:cNvSpPr>
            <a:spLocks noGrp="1"/>
          </p:cNvSpPr>
          <p:nvPr>
            <p:ph type="title"/>
          </p:nvPr>
        </p:nvSpPr>
        <p:spPr/>
        <p:txBody>
          <a:bodyPr/>
          <a:lstStyle/>
          <a:p>
            <a:r>
              <a:rPr lang="fr-FR" dirty="0"/>
              <a:t>Taux de proposition sur les vœux confirmés en phase principale</a:t>
            </a:r>
          </a:p>
        </p:txBody>
      </p:sp>
      <p:sp>
        <p:nvSpPr>
          <p:cNvPr id="4" name="Espace réservé de la date 3">
            <a:extLst>
              <a:ext uri="{FF2B5EF4-FFF2-40B4-BE49-F238E27FC236}">
                <a16:creationId xmlns:a16="http://schemas.microsoft.com/office/drawing/2014/main" id="{733AD95A-47A6-421A-93D3-D808C99F08F9}"/>
              </a:ext>
            </a:extLst>
          </p:cNvPr>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a:extLst>
              <a:ext uri="{FF2B5EF4-FFF2-40B4-BE49-F238E27FC236}">
                <a16:creationId xmlns:a16="http://schemas.microsoft.com/office/drawing/2014/main" id="{89453F73-D4E5-46A9-AC66-564132AFC54B}"/>
              </a:ext>
            </a:extLst>
          </p:cNvPr>
          <p:cNvSpPr>
            <a:spLocks noGrp="1"/>
          </p:cNvSpPr>
          <p:nvPr>
            <p:ph type="ftr" sz="quarter" idx="16"/>
          </p:nvPr>
        </p:nvSpPr>
        <p:spPr/>
        <p:txBody>
          <a:bodyPr/>
          <a:lstStyle/>
          <a:p>
            <a:pPr>
              <a:defRPr/>
            </a:pPr>
            <a:r>
              <a:rPr lang="fr-FR" dirty="0"/>
              <a:t>Service académique d’information et d’orientation  </a:t>
            </a:r>
          </a:p>
        </p:txBody>
      </p:sp>
      <p:sp>
        <p:nvSpPr>
          <p:cNvPr id="6" name="Espace réservé du numéro de diapositive 5">
            <a:extLst>
              <a:ext uri="{FF2B5EF4-FFF2-40B4-BE49-F238E27FC236}">
                <a16:creationId xmlns:a16="http://schemas.microsoft.com/office/drawing/2014/main" id="{11209B40-9A4A-47E0-AB86-9403553F744D}"/>
              </a:ext>
            </a:extLst>
          </p:cNvPr>
          <p:cNvSpPr>
            <a:spLocks noGrp="1"/>
          </p:cNvSpPr>
          <p:nvPr>
            <p:ph type="sldNum" sz="quarter" idx="17"/>
          </p:nvPr>
        </p:nvSpPr>
        <p:spPr/>
        <p:txBody>
          <a:bodyPr/>
          <a:lstStyle/>
          <a:p>
            <a:pPr>
              <a:defRPr/>
            </a:pPr>
            <a:fld id="{F2F21D44-59AC-45C5-B175-9C2D9874D182}" type="slidenum">
              <a:rPr lang="fr-FR" altLang="fr-FR" smtClean="0"/>
              <a:pPr>
                <a:defRPr/>
              </a:pPr>
              <a:t>33</a:t>
            </a:fld>
            <a:endParaRPr lang="fr-FR" altLang="fr-FR" dirty="0"/>
          </a:p>
        </p:txBody>
      </p:sp>
      <p:sp>
        <p:nvSpPr>
          <p:cNvPr id="7" name="Espace réservé du texte 6">
            <a:extLst>
              <a:ext uri="{FF2B5EF4-FFF2-40B4-BE49-F238E27FC236}">
                <a16:creationId xmlns:a16="http://schemas.microsoft.com/office/drawing/2014/main" id="{B36DAB79-941C-4633-994A-47D86C9EFA07}"/>
              </a:ext>
            </a:extLst>
          </p:cNvPr>
          <p:cNvSpPr>
            <a:spLocks noGrp="1"/>
          </p:cNvSpPr>
          <p:nvPr>
            <p:ph type="body" sz="quarter" idx="19"/>
          </p:nvPr>
        </p:nvSpPr>
        <p:spPr/>
        <p:txBody>
          <a:bodyPr/>
          <a:lstStyle/>
          <a:p>
            <a:endParaRPr lang="fr-FR" dirty="0"/>
          </a:p>
        </p:txBody>
      </p:sp>
      <p:graphicFrame>
        <p:nvGraphicFramePr>
          <p:cNvPr id="8" name="Graphique 7">
            <a:extLst>
              <a:ext uri="{FF2B5EF4-FFF2-40B4-BE49-F238E27FC236}">
                <a16:creationId xmlns:a16="http://schemas.microsoft.com/office/drawing/2014/main" id="{56AE3103-E24D-C74D-71B9-19FCB89494D7}"/>
              </a:ext>
            </a:extLst>
          </p:cNvPr>
          <p:cNvGraphicFramePr>
            <a:graphicFrameLocks/>
          </p:cNvGraphicFramePr>
          <p:nvPr>
            <p:extLst>
              <p:ext uri="{D42A27DB-BD31-4B8C-83A1-F6EECF244321}">
                <p14:modId xmlns:p14="http://schemas.microsoft.com/office/powerpoint/2010/main" val="722363220"/>
              </p:ext>
            </p:extLst>
          </p:nvPr>
        </p:nvGraphicFramePr>
        <p:xfrm>
          <a:off x="4571998" y="1420363"/>
          <a:ext cx="4215600" cy="334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56AE3103-E24D-C74D-71B9-19FCB89494D7}"/>
              </a:ext>
            </a:extLst>
          </p:cNvPr>
          <p:cNvGraphicFramePr>
            <a:graphicFrameLocks/>
          </p:cNvGraphicFramePr>
          <p:nvPr>
            <p:extLst>
              <p:ext uri="{D42A27DB-BD31-4B8C-83A1-F6EECF244321}">
                <p14:modId xmlns:p14="http://schemas.microsoft.com/office/powerpoint/2010/main" val="2224780082"/>
              </p:ext>
            </p:extLst>
          </p:nvPr>
        </p:nvGraphicFramePr>
        <p:xfrm>
          <a:off x="359998" y="1420363"/>
          <a:ext cx="4215600" cy="334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0465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Nouveaux indicateurs Parcoursup pour chaque lycée</a:t>
            </a:r>
          </a:p>
        </p:txBody>
      </p:sp>
      <p:pic>
        <p:nvPicPr>
          <p:cNvPr id="8" name="Espace réservé du contenu 7"/>
          <p:cNvPicPr>
            <a:picLocks noGrp="1" noChangeAspect="1"/>
          </p:cNvPicPr>
          <p:nvPr>
            <p:ph sz="quarter" idx="14"/>
          </p:nvPr>
        </p:nvPicPr>
        <p:blipFill rotWithShape="1">
          <a:blip r:embed="rId3"/>
          <a:srcRect t="1" b="28785"/>
          <a:stretch/>
        </p:blipFill>
        <p:spPr>
          <a:xfrm>
            <a:off x="359998" y="1248192"/>
            <a:ext cx="8424000" cy="3330003"/>
          </a:xfrm>
          <a:prstGeom prst="rect">
            <a:avLst/>
          </a:prstGeom>
        </p:spPr>
      </p:pic>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34</a:t>
            </a:fld>
            <a:endParaRPr lang="fr-FR" altLang="fr-FR" dirty="0"/>
          </a:p>
        </p:txBody>
      </p:sp>
      <p:sp>
        <p:nvSpPr>
          <p:cNvPr id="7" name="Espace réservé du texte 6"/>
          <p:cNvSpPr>
            <a:spLocks noGrp="1"/>
          </p:cNvSpPr>
          <p:nvPr>
            <p:ph type="body" sz="quarter" idx="19"/>
          </p:nvPr>
        </p:nvSpPr>
        <p:spPr/>
        <p:txBody>
          <a:bodyPr/>
          <a:lstStyle/>
          <a:p>
            <a:endParaRPr lang="fr-FR"/>
          </a:p>
        </p:txBody>
      </p:sp>
    </p:spTree>
    <p:extLst>
      <p:ext uri="{BB962C8B-B14F-4D97-AF65-F5344CB8AC3E}">
        <p14:creationId xmlns:p14="http://schemas.microsoft.com/office/powerpoint/2010/main" val="3897024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pPr marL="0" indent="0" algn="ctr">
              <a:buNone/>
            </a:pPr>
            <a:r>
              <a:rPr lang="fr-FR" dirty="0" smtClean="0"/>
              <a:t>Des ressources pour présenter</a:t>
            </a:r>
            <a:br>
              <a:rPr lang="fr-FR" dirty="0" smtClean="0"/>
            </a:br>
            <a:r>
              <a:rPr lang="fr-FR" dirty="0" smtClean="0"/>
              <a:t> la série STL</a:t>
            </a:r>
            <a:endParaRPr lang="fr-FR" dirty="0"/>
          </a:p>
        </p:txBody>
      </p:sp>
      <p:sp>
        <p:nvSpPr>
          <p:cNvPr id="4" name="Espace réservé de la date 3"/>
          <p:cNvSpPr>
            <a:spLocks noGrp="1"/>
          </p:cNvSpPr>
          <p:nvPr>
            <p:ph type="dt" sz="half" idx="14"/>
          </p:nvPr>
        </p:nvSpPr>
        <p:spPr/>
        <p:txBody>
          <a:bodyPr/>
          <a:lstStyle/>
          <a:p>
            <a:pPr>
              <a:defRPr/>
            </a:pPr>
            <a:fld id="{A849172C-4A98-4CAB-BC5A-CBE93A416E89}" type="datetime1">
              <a:rPr lang="fr-FR" smtClean="0"/>
              <a:pPr>
                <a:defRPr/>
              </a:pPr>
              <a:t>18/01/2024</a:t>
            </a:fld>
            <a:endParaRPr lang="fr-FR" dirty="0"/>
          </a:p>
        </p:txBody>
      </p:sp>
      <p:sp>
        <p:nvSpPr>
          <p:cNvPr id="5" name="Espace réservé du pied de page 4"/>
          <p:cNvSpPr>
            <a:spLocks noGrp="1"/>
          </p:cNvSpPr>
          <p:nvPr>
            <p:ph type="ftr" sz="quarter" idx="15"/>
          </p:nvPr>
        </p:nvSpPr>
        <p:spPr/>
        <p:txBody>
          <a:bodyPr/>
          <a:lstStyle/>
          <a:p>
            <a:pPr>
              <a:defRPr/>
            </a:pPr>
            <a:r>
              <a:rPr lang="fr-FR" dirty="0"/>
              <a:t>Service académique d’information et d’orientation  </a:t>
            </a:r>
          </a:p>
        </p:txBody>
      </p:sp>
      <p:sp>
        <p:nvSpPr>
          <p:cNvPr id="6" name="Espace réservé du numéro de diapositive 5"/>
          <p:cNvSpPr>
            <a:spLocks noGrp="1"/>
          </p:cNvSpPr>
          <p:nvPr>
            <p:ph type="sldNum" sz="quarter" idx="16"/>
          </p:nvPr>
        </p:nvSpPr>
        <p:spPr/>
        <p:txBody>
          <a:bodyPr/>
          <a:lstStyle/>
          <a:p>
            <a:pPr>
              <a:defRPr/>
            </a:pPr>
            <a:fld id="{B82E7108-73BF-4704-8029-7C1DCFEAE415}" type="slidenum">
              <a:rPr lang="fr-FR" altLang="fr-FR" smtClean="0"/>
              <a:pPr>
                <a:defRPr/>
              </a:pPr>
              <a:t>35</a:t>
            </a:fld>
            <a:endParaRPr lang="fr-FR" altLang="fr-FR" dirty="0"/>
          </a:p>
        </p:txBody>
      </p:sp>
    </p:spTree>
    <p:extLst>
      <p:ext uri="{BB962C8B-B14F-4D97-AF65-F5344CB8AC3E}">
        <p14:creationId xmlns:p14="http://schemas.microsoft.com/office/powerpoint/2010/main" val="151413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Ressources Filières STL</a:t>
            </a:r>
            <a:br>
              <a:rPr lang="fr-FR" dirty="0"/>
            </a:br>
            <a:endParaRPr lang="fr-FR" dirty="0"/>
          </a:p>
        </p:txBody>
      </p:sp>
      <p:sp>
        <p:nvSpPr>
          <p:cNvPr id="3" name="Espace réservé du contenu 2"/>
          <p:cNvSpPr>
            <a:spLocks noGrp="1"/>
          </p:cNvSpPr>
          <p:nvPr>
            <p:ph sz="quarter" idx="14"/>
          </p:nvPr>
        </p:nvSpPr>
        <p:spPr/>
        <p:txBody>
          <a:bodyPr/>
          <a:lstStyle/>
          <a:p>
            <a:endParaRPr lang="fr-FR" sz="1400" b="1" u="sng" dirty="0">
              <a:solidFill>
                <a:schemeClr val="accent3">
                  <a:lumMod val="60000"/>
                  <a:lumOff val="40000"/>
                </a:schemeClr>
              </a:solidFill>
              <a:hlinkClick r:id="rId3"/>
            </a:endParaRPr>
          </a:p>
          <a:p>
            <a:r>
              <a:rPr lang="fr-FR" sz="1400" b="1" u="sng" dirty="0" err="1" smtClean="0">
                <a:solidFill>
                  <a:schemeClr val="tx2">
                    <a:lumMod val="60000"/>
                    <a:lumOff val="40000"/>
                  </a:schemeClr>
                </a:solidFill>
              </a:rPr>
              <a:t>Padlet</a:t>
            </a:r>
            <a:r>
              <a:rPr lang="fr-FR" sz="1400" b="1" u="sng" dirty="0" smtClean="0">
                <a:solidFill>
                  <a:schemeClr val="tx2">
                    <a:lumMod val="60000"/>
                    <a:lumOff val="40000"/>
                  </a:schemeClr>
                </a:solidFill>
              </a:rPr>
              <a:t> sur </a:t>
            </a:r>
            <a:r>
              <a:rPr lang="fr-FR" sz="1400" b="1" u="sng" dirty="0">
                <a:solidFill>
                  <a:schemeClr val="tx2">
                    <a:lumMod val="60000"/>
                    <a:lumOff val="40000"/>
                  </a:schemeClr>
                </a:solidFill>
              </a:rPr>
              <a:t>toutes les voies </a:t>
            </a:r>
            <a:r>
              <a:rPr lang="fr-FR" sz="1400" b="1" u="sng" dirty="0" smtClean="0">
                <a:solidFill>
                  <a:schemeClr val="tx2">
                    <a:lumMod val="60000"/>
                    <a:lumOff val="40000"/>
                  </a:schemeClr>
                </a:solidFill>
              </a:rPr>
              <a:t>technologiques</a:t>
            </a:r>
            <a:endParaRPr lang="fr-FR" sz="1400" b="1" u="sng" dirty="0">
              <a:solidFill>
                <a:schemeClr val="tx2">
                  <a:lumMod val="60000"/>
                  <a:lumOff val="40000"/>
                </a:schemeClr>
              </a:solidFill>
            </a:endParaRP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36</a:t>
            </a:fld>
            <a:endParaRPr lang="fr-FR" altLang="fr-FR" dirty="0"/>
          </a:p>
        </p:txBody>
      </p:sp>
      <p:sp>
        <p:nvSpPr>
          <p:cNvPr id="7" name="Espace réservé du texte 6"/>
          <p:cNvSpPr>
            <a:spLocks noGrp="1"/>
          </p:cNvSpPr>
          <p:nvPr>
            <p:ph type="body" sz="quarter" idx="19"/>
          </p:nvPr>
        </p:nvSpPr>
        <p:spPr/>
        <p:txBody>
          <a:bodyPr/>
          <a:lstStyle/>
          <a:p>
            <a:endParaRPr lang="fr-FR"/>
          </a:p>
        </p:txBody>
      </p:sp>
      <p:pic>
        <p:nvPicPr>
          <p:cNvPr id="8" name="Image 7">
            <a:hlinkClick r:id="rId3"/>
          </p:cNvPr>
          <p:cNvPicPr>
            <a:picLocks noChangeAspect="1"/>
          </p:cNvPicPr>
          <p:nvPr/>
        </p:nvPicPr>
        <p:blipFill rotWithShape="1">
          <a:blip r:embed="rId4"/>
          <a:srcRect l="1797" r="27516"/>
          <a:stretch/>
        </p:blipFill>
        <p:spPr>
          <a:xfrm>
            <a:off x="4802266" y="188356"/>
            <a:ext cx="3907547" cy="2873494"/>
          </a:xfrm>
          <a:prstGeom prst="rect">
            <a:avLst/>
          </a:prstGeom>
        </p:spPr>
      </p:pic>
      <p:pic>
        <p:nvPicPr>
          <p:cNvPr id="9" name="Image 8">
            <a:hlinkClick r:id="rId5"/>
          </p:cNvPr>
          <p:cNvPicPr>
            <a:picLocks noChangeAspect="1"/>
          </p:cNvPicPr>
          <p:nvPr/>
        </p:nvPicPr>
        <p:blipFill>
          <a:blip r:embed="rId6"/>
          <a:stretch>
            <a:fillRect/>
          </a:stretch>
        </p:blipFill>
        <p:spPr>
          <a:xfrm>
            <a:off x="327646" y="1831919"/>
            <a:ext cx="4018715" cy="2911118"/>
          </a:xfrm>
          <a:prstGeom prst="rect">
            <a:avLst/>
          </a:prstGeom>
        </p:spPr>
      </p:pic>
      <p:sp>
        <p:nvSpPr>
          <p:cNvPr id="10" name="ZoneTexte 9"/>
          <p:cNvSpPr txBox="1"/>
          <p:nvPr/>
        </p:nvSpPr>
        <p:spPr>
          <a:xfrm>
            <a:off x="5148064" y="3458745"/>
            <a:ext cx="3744416" cy="307777"/>
          </a:xfrm>
          <a:prstGeom prst="rect">
            <a:avLst/>
          </a:prstGeom>
          <a:noFill/>
        </p:spPr>
        <p:txBody>
          <a:bodyPr wrap="square" rtlCol="0">
            <a:spAutoFit/>
          </a:bodyPr>
          <a:lstStyle/>
          <a:p>
            <a:r>
              <a:rPr lang="fr-FR" sz="1400" dirty="0" smtClean="0">
                <a:hlinkClick r:id="rId5"/>
              </a:rPr>
              <a:t>Que faire avec un bac STL ?</a:t>
            </a:r>
            <a:endParaRPr lang="fr-FR" sz="1400" dirty="0"/>
          </a:p>
        </p:txBody>
      </p:sp>
    </p:spTree>
    <p:extLst>
      <p:ext uri="{BB962C8B-B14F-4D97-AF65-F5344CB8AC3E}">
        <p14:creationId xmlns:p14="http://schemas.microsoft.com/office/powerpoint/2010/main" val="246711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058" y="1136487"/>
            <a:ext cx="8424000" cy="343707"/>
          </a:xfrm>
        </p:spPr>
        <p:txBody>
          <a:bodyPr/>
          <a:lstStyle/>
          <a:p>
            <a:r>
              <a:rPr lang="fr-FR" dirty="0" smtClean="0"/>
              <a:t>Sites académiques disciplinaires</a:t>
            </a:r>
            <a:endParaRPr lang="fr-FR" dirty="0"/>
          </a:p>
        </p:txBody>
      </p:sp>
      <p:pic>
        <p:nvPicPr>
          <p:cNvPr id="8" name="Espace réservé du contenu 7"/>
          <p:cNvPicPr>
            <a:picLocks noGrp="1" noChangeAspect="1"/>
          </p:cNvPicPr>
          <p:nvPr>
            <p:ph sz="quarter" idx="14"/>
          </p:nvPr>
        </p:nvPicPr>
        <p:blipFill>
          <a:blip r:embed="rId2"/>
          <a:stretch>
            <a:fillRect/>
          </a:stretch>
        </p:blipFill>
        <p:spPr>
          <a:xfrm>
            <a:off x="261141" y="2072772"/>
            <a:ext cx="4238851" cy="1448123"/>
          </a:xfrm>
          <a:prstGeom prst="rect">
            <a:avLst/>
          </a:prstGeom>
        </p:spPr>
      </p:pic>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smtClean="0"/>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37</a:t>
            </a:fld>
            <a:endParaRPr lang="fr-FR" altLang="fr-FR" dirty="0"/>
          </a:p>
        </p:txBody>
      </p:sp>
      <p:sp>
        <p:nvSpPr>
          <p:cNvPr id="7" name="Espace réservé du texte 6"/>
          <p:cNvSpPr>
            <a:spLocks noGrp="1"/>
          </p:cNvSpPr>
          <p:nvPr>
            <p:ph type="body" sz="quarter" idx="19"/>
          </p:nvPr>
        </p:nvSpPr>
        <p:spPr/>
        <p:txBody>
          <a:bodyPr/>
          <a:lstStyle/>
          <a:p>
            <a:endParaRPr lang="fr-FR"/>
          </a:p>
        </p:txBody>
      </p:sp>
      <p:pic>
        <p:nvPicPr>
          <p:cNvPr id="9" name="Image 8"/>
          <p:cNvPicPr>
            <a:picLocks noChangeAspect="1"/>
          </p:cNvPicPr>
          <p:nvPr/>
        </p:nvPicPr>
        <p:blipFill>
          <a:blip r:embed="rId3"/>
          <a:stretch>
            <a:fillRect/>
          </a:stretch>
        </p:blipFill>
        <p:spPr>
          <a:xfrm>
            <a:off x="5009541" y="2072772"/>
            <a:ext cx="3747751" cy="1525210"/>
          </a:xfrm>
          <a:prstGeom prst="rect">
            <a:avLst/>
          </a:prstGeom>
        </p:spPr>
      </p:pic>
    </p:spTree>
    <p:extLst>
      <p:ext uri="{BB962C8B-B14F-4D97-AF65-F5344CB8AC3E}">
        <p14:creationId xmlns:p14="http://schemas.microsoft.com/office/powerpoint/2010/main" val="113070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OPEN AGENDA MINI-STAGES STL</a:t>
            </a:r>
            <a:endParaRPr lang="fr-FR" dirty="0"/>
          </a:p>
        </p:txBody>
      </p:sp>
      <p:sp>
        <p:nvSpPr>
          <p:cNvPr id="3" name="Espace réservé du contenu 2"/>
          <p:cNvSpPr>
            <a:spLocks noGrp="1"/>
          </p:cNvSpPr>
          <p:nvPr>
            <p:ph sz="quarter" idx="14"/>
          </p:nvPr>
        </p:nvSpPr>
        <p:spPr/>
        <p:txBody>
          <a:bodyPr/>
          <a:lstStyle/>
          <a:p>
            <a:endParaRPr lang="fr-F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smtClean="0"/>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38</a:t>
            </a:fld>
            <a:endParaRPr lang="fr-FR" altLang="fr-FR" dirty="0"/>
          </a:p>
        </p:txBody>
      </p:sp>
      <p:sp>
        <p:nvSpPr>
          <p:cNvPr id="7" name="Espace réservé du texte 6"/>
          <p:cNvSpPr>
            <a:spLocks noGrp="1"/>
          </p:cNvSpPr>
          <p:nvPr>
            <p:ph type="body" sz="quarter" idx="19"/>
          </p:nvPr>
        </p:nvSpPr>
        <p:spPr/>
        <p:txBody>
          <a:bodyPr/>
          <a:lstStyle/>
          <a:p>
            <a:endParaRPr lang="fr-FR"/>
          </a:p>
        </p:txBody>
      </p:sp>
      <p:pic>
        <p:nvPicPr>
          <p:cNvPr id="8" name="Image 7"/>
          <p:cNvPicPr>
            <a:picLocks noChangeAspect="1"/>
          </p:cNvPicPr>
          <p:nvPr/>
        </p:nvPicPr>
        <p:blipFill>
          <a:blip r:embed="rId2"/>
          <a:stretch>
            <a:fillRect/>
          </a:stretch>
        </p:blipFill>
        <p:spPr>
          <a:xfrm>
            <a:off x="288575" y="1038082"/>
            <a:ext cx="8566845" cy="3856030"/>
          </a:xfrm>
          <a:prstGeom prst="rect">
            <a:avLst/>
          </a:prstGeom>
        </p:spPr>
      </p:pic>
      <p:sp>
        <p:nvSpPr>
          <p:cNvPr id="9" name="Flèche vers le bas 8"/>
          <p:cNvSpPr/>
          <p:nvPr/>
        </p:nvSpPr>
        <p:spPr>
          <a:xfrm>
            <a:off x="683568" y="2018667"/>
            <a:ext cx="432048"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005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OPEN </a:t>
            </a:r>
            <a:r>
              <a:rPr lang="fr-FR" dirty="0" smtClean="0"/>
              <a:t>AGENDA MINI-STAGES STL</a:t>
            </a:r>
            <a:endParaRPr lang="fr-FR" dirty="0"/>
          </a:p>
        </p:txBody>
      </p:sp>
      <p:sp>
        <p:nvSpPr>
          <p:cNvPr id="3" name="Espace réservé du contenu 2"/>
          <p:cNvSpPr>
            <a:spLocks noGrp="1"/>
          </p:cNvSpPr>
          <p:nvPr>
            <p:ph sz="quarter" idx="14"/>
          </p:nvPr>
        </p:nvSpPr>
        <p:spPr/>
        <p:txBody>
          <a:bodyPr/>
          <a:lstStyle/>
          <a:p>
            <a:endParaRPr lang="fr-FR" dirty="0"/>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dirty="0" smtClean="0"/>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39</a:t>
            </a:fld>
            <a:endParaRPr lang="fr-FR" altLang="fr-FR" dirty="0"/>
          </a:p>
        </p:txBody>
      </p:sp>
      <p:sp>
        <p:nvSpPr>
          <p:cNvPr id="7" name="Espace réservé du texte 6"/>
          <p:cNvSpPr>
            <a:spLocks noGrp="1"/>
          </p:cNvSpPr>
          <p:nvPr>
            <p:ph type="body" sz="quarter" idx="19"/>
          </p:nvPr>
        </p:nvSpPr>
        <p:spPr/>
        <p:txBody>
          <a:bodyPr/>
          <a:lstStyle/>
          <a:p>
            <a:endParaRPr lang="fr-FR"/>
          </a:p>
        </p:txBody>
      </p:sp>
      <p:pic>
        <p:nvPicPr>
          <p:cNvPr id="8" name="Image 7"/>
          <p:cNvPicPr>
            <a:picLocks noChangeAspect="1"/>
          </p:cNvPicPr>
          <p:nvPr/>
        </p:nvPicPr>
        <p:blipFill>
          <a:blip r:embed="rId3"/>
          <a:stretch>
            <a:fillRect/>
          </a:stretch>
        </p:blipFill>
        <p:spPr>
          <a:xfrm>
            <a:off x="619123" y="1234206"/>
            <a:ext cx="7905750" cy="3143250"/>
          </a:xfrm>
          <a:prstGeom prst="rect">
            <a:avLst/>
          </a:prstGeom>
        </p:spPr>
      </p:pic>
      <p:sp>
        <p:nvSpPr>
          <p:cNvPr id="9" name="ZoneTexte 8"/>
          <p:cNvSpPr txBox="1"/>
          <p:nvPr/>
        </p:nvSpPr>
        <p:spPr>
          <a:xfrm>
            <a:off x="2339752" y="4341192"/>
            <a:ext cx="5112568" cy="369332"/>
          </a:xfrm>
          <a:prstGeom prst="rect">
            <a:avLst/>
          </a:prstGeom>
          <a:noFill/>
        </p:spPr>
        <p:txBody>
          <a:bodyPr wrap="square" rtlCol="0">
            <a:spAutoFit/>
          </a:bodyPr>
          <a:lstStyle/>
          <a:p>
            <a:r>
              <a:rPr lang="fr-FR" b="1" dirty="0">
                <a:hlinkClick r:id="rId4"/>
              </a:rPr>
              <a:t>https://openagenda.com/fr/mini-stage-stl</a:t>
            </a:r>
            <a:endParaRPr lang="fr-FR" b="1" dirty="0"/>
          </a:p>
        </p:txBody>
      </p:sp>
    </p:spTree>
    <p:extLst>
      <p:ext uri="{BB962C8B-B14F-4D97-AF65-F5344CB8AC3E}">
        <p14:creationId xmlns:p14="http://schemas.microsoft.com/office/powerpoint/2010/main" val="5349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sz="2400" dirty="0"/>
              <a:t>La série STL, une série </a:t>
            </a:r>
            <a:r>
              <a:rPr lang="fr-FR" sz="2400" dirty="0">
                <a:solidFill>
                  <a:srgbClr val="7030A0"/>
                </a:solidFill>
              </a:rPr>
              <a:t>scientifique, technologique, </a:t>
            </a:r>
            <a:r>
              <a:rPr lang="fr-FR" sz="2400" dirty="0">
                <a:solidFill>
                  <a:srgbClr val="FF0000"/>
                </a:solidFill>
              </a:rPr>
              <a:t/>
            </a:r>
            <a:br>
              <a:rPr lang="fr-FR" sz="2400" dirty="0">
                <a:solidFill>
                  <a:srgbClr val="FF0000"/>
                </a:solidFill>
              </a:rPr>
            </a:br>
            <a:r>
              <a:rPr lang="fr-FR" sz="2400" dirty="0"/>
              <a:t>aux poursuite d’études </a:t>
            </a:r>
            <a:r>
              <a:rPr lang="fr-FR" sz="2400" dirty="0">
                <a:solidFill>
                  <a:srgbClr val="7030A0"/>
                </a:solidFill>
              </a:rPr>
              <a:t>ambitieuses</a:t>
            </a:r>
            <a:endParaRPr lang="fr-FR" dirty="0">
              <a:solidFill>
                <a:srgbClr val="7030A0"/>
              </a:solidFill>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10613661"/>
              </p:ext>
            </p:extLst>
          </p:nvPr>
        </p:nvGraphicFramePr>
        <p:xfrm>
          <a:off x="360363" y="1836738"/>
          <a:ext cx="8423275"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38264337-9525-4111-BED1-5D06F4A98B3B}" type="slidenum">
              <a:rPr lang="fr-FR" altLang="fr-FR" smtClean="0"/>
              <a:pPr/>
              <a:t>4</a:t>
            </a:fld>
            <a:endParaRPr lang="fr-FR" altLang="fr-FR"/>
          </a:p>
        </p:txBody>
      </p:sp>
    </p:spTree>
    <p:extLst>
      <p:ext uri="{BB962C8B-B14F-4D97-AF65-F5344CB8AC3E}">
        <p14:creationId xmlns:p14="http://schemas.microsoft.com/office/powerpoint/2010/main" val="1066093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915816" y="123478"/>
            <a:ext cx="5876925" cy="1190625"/>
          </a:xfrm>
          <a:prstGeom prst="rect">
            <a:avLst/>
          </a:prstGeom>
        </p:spPr>
      </p:pic>
      <p:pic>
        <p:nvPicPr>
          <p:cNvPr id="8" name="Image 7"/>
          <p:cNvPicPr>
            <a:picLocks noChangeAspect="1"/>
          </p:cNvPicPr>
          <p:nvPr/>
        </p:nvPicPr>
        <p:blipFill>
          <a:blip r:embed="rId4"/>
          <a:stretch>
            <a:fillRect/>
          </a:stretch>
        </p:blipFill>
        <p:spPr>
          <a:xfrm>
            <a:off x="2915816" y="1174484"/>
            <a:ext cx="3444453" cy="2154680"/>
          </a:xfrm>
          <a:prstGeom prst="rect">
            <a:avLst/>
          </a:prstGeom>
        </p:spPr>
      </p:pic>
      <p:pic>
        <p:nvPicPr>
          <p:cNvPr id="9" name="Image 8"/>
          <p:cNvPicPr>
            <a:picLocks noChangeAspect="1"/>
          </p:cNvPicPr>
          <p:nvPr/>
        </p:nvPicPr>
        <p:blipFill>
          <a:blip r:embed="rId5"/>
          <a:stretch>
            <a:fillRect/>
          </a:stretch>
        </p:blipFill>
        <p:spPr>
          <a:xfrm>
            <a:off x="35496" y="3579862"/>
            <a:ext cx="6638925" cy="933450"/>
          </a:xfrm>
          <a:prstGeom prst="rect">
            <a:avLst/>
          </a:prstGeom>
        </p:spPr>
      </p:pic>
      <p:sp>
        <p:nvSpPr>
          <p:cNvPr id="10" name="ZoneTexte 9"/>
          <p:cNvSpPr txBox="1"/>
          <p:nvPr/>
        </p:nvSpPr>
        <p:spPr>
          <a:xfrm>
            <a:off x="6529799" y="1307807"/>
            <a:ext cx="2262942" cy="2585309"/>
          </a:xfrm>
          <a:prstGeom prst="rect">
            <a:avLst/>
          </a:prstGeom>
          <a:noFill/>
        </p:spPr>
        <p:txBody>
          <a:bodyPr wrap="square" lIns="91426" tIns="45713" rIns="91426" bIns="45713" rtlCol="0">
            <a:spAutoFit/>
          </a:bodyPr>
          <a:lstStyle/>
          <a:p>
            <a:r>
              <a:rPr lang="fr-FR" b="1" dirty="0" smtClean="0"/>
              <a:t>Un parcours </a:t>
            </a:r>
            <a:r>
              <a:rPr lang="fr-FR" b="1" dirty="0"/>
              <a:t>scolaire scientifique qui </a:t>
            </a:r>
            <a:r>
              <a:rPr lang="fr-FR" b="1" dirty="0" smtClean="0"/>
              <a:t>permet </a:t>
            </a:r>
            <a:r>
              <a:rPr lang="fr-FR" b="1" dirty="0"/>
              <a:t>de reprendre confiance</a:t>
            </a:r>
            <a:r>
              <a:rPr lang="fr-FR" dirty="0"/>
              <a:t> </a:t>
            </a:r>
            <a:endParaRPr lang="fr-FR" dirty="0" smtClean="0"/>
          </a:p>
          <a:p>
            <a:endParaRPr lang="fr-FR" dirty="0"/>
          </a:p>
          <a:p>
            <a:endParaRPr lang="fr-FR" dirty="0" smtClean="0"/>
          </a:p>
          <a:p>
            <a:endParaRPr lang="fr-FR" dirty="0"/>
          </a:p>
        </p:txBody>
      </p:sp>
      <p:pic>
        <p:nvPicPr>
          <p:cNvPr id="11" name="Image 10"/>
          <p:cNvPicPr>
            <a:picLocks noChangeAspect="1"/>
          </p:cNvPicPr>
          <p:nvPr/>
        </p:nvPicPr>
        <p:blipFill>
          <a:blip r:embed="rId6"/>
          <a:stretch/>
        </p:blipFill>
        <p:spPr bwMode="auto">
          <a:xfrm>
            <a:off x="6692850" y="3328024"/>
            <a:ext cx="2343646" cy="1283038"/>
          </a:xfrm>
          <a:prstGeom prst="rect">
            <a:avLst/>
          </a:prstGeom>
        </p:spPr>
      </p:pic>
      <p:pic>
        <p:nvPicPr>
          <p:cNvPr id="12" name="Image 11"/>
          <p:cNvPicPr>
            <a:picLocks noChangeAspect="1"/>
          </p:cNvPicPr>
          <p:nvPr/>
        </p:nvPicPr>
        <p:blipFill>
          <a:blip r:embed="rId7"/>
          <a:stretch>
            <a:fillRect/>
          </a:stretch>
        </p:blipFill>
        <p:spPr>
          <a:xfrm>
            <a:off x="611560" y="617096"/>
            <a:ext cx="1971675" cy="2466975"/>
          </a:xfrm>
          <a:prstGeom prst="rect">
            <a:avLst/>
          </a:prstGeom>
        </p:spPr>
      </p:pic>
      <p:sp>
        <p:nvSpPr>
          <p:cNvPr id="2" name="Espace réservé du numéro de diapositive 1"/>
          <p:cNvSpPr>
            <a:spLocks noGrp="1"/>
          </p:cNvSpPr>
          <p:nvPr>
            <p:ph type="sldNum" sz="quarter" idx="4294967295"/>
          </p:nvPr>
        </p:nvSpPr>
        <p:spPr/>
        <p:txBody>
          <a:bodyPr/>
          <a:lstStyle/>
          <a:p>
            <a:fld id="{733122C9-A0B9-462F-8757-0847AD287B63}" type="slidenum">
              <a:rPr lang="fr-FR" smtClean="0"/>
              <a:pPr/>
              <a:t>40</a:t>
            </a:fld>
            <a:endParaRPr lang="fr-FR" dirty="0"/>
          </a:p>
        </p:txBody>
      </p:sp>
    </p:spTree>
    <p:extLst>
      <p:ext uri="{BB962C8B-B14F-4D97-AF65-F5344CB8AC3E}">
        <p14:creationId xmlns:p14="http://schemas.microsoft.com/office/powerpoint/2010/main" val="251705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4"/>
          </p:nvPr>
        </p:nvSpPr>
        <p:spPr/>
        <p:txBody>
          <a:bodyPr/>
          <a:lstStyle/>
          <a:p>
            <a:endParaRPr lang="fr-FR"/>
          </a:p>
        </p:txBody>
      </p:sp>
      <p:sp>
        <p:nvSpPr>
          <p:cNvPr id="4" name="Espace réservé de la date 3"/>
          <p:cNvSpPr>
            <a:spLocks noGrp="1"/>
          </p:cNvSpPr>
          <p:nvPr>
            <p:ph type="dt" sz="half" idx="15"/>
          </p:nvPr>
        </p:nvSpPr>
        <p:spPr/>
        <p:txBody>
          <a:bodyPr/>
          <a:lstStyle/>
          <a:p>
            <a:pPr>
              <a:defRPr/>
            </a:pPr>
            <a:fld id="{1BAA5817-B191-45C3-A025-0292DF0EC8CA}" type="datetime1">
              <a:rPr lang="fr-FR" smtClean="0"/>
              <a:pPr>
                <a:defRPr/>
              </a:pPr>
              <a:t>18/01/2024</a:t>
            </a:fld>
            <a:endParaRPr lang="fr-FR" dirty="0"/>
          </a:p>
        </p:txBody>
      </p:sp>
      <p:sp>
        <p:nvSpPr>
          <p:cNvPr id="5" name="Espace réservé du pied de page 4"/>
          <p:cNvSpPr>
            <a:spLocks noGrp="1"/>
          </p:cNvSpPr>
          <p:nvPr>
            <p:ph type="ftr" sz="quarter" idx="16"/>
          </p:nvPr>
        </p:nvSpPr>
        <p:spPr/>
        <p:txBody>
          <a:bodyPr/>
          <a:lstStyle/>
          <a:p>
            <a:pPr>
              <a:defRPr/>
            </a:pPr>
            <a:r>
              <a:rPr lang="fr-FR" smtClean="0"/>
              <a:t>Service académique d’information et d’orientation  </a:t>
            </a:r>
            <a:endParaRPr lang="fr-FR" dirty="0"/>
          </a:p>
        </p:txBody>
      </p:sp>
      <p:sp>
        <p:nvSpPr>
          <p:cNvPr id="6" name="Espace réservé du numéro de diapositive 5"/>
          <p:cNvSpPr>
            <a:spLocks noGrp="1"/>
          </p:cNvSpPr>
          <p:nvPr>
            <p:ph type="sldNum" sz="quarter" idx="17"/>
          </p:nvPr>
        </p:nvSpPr>
        <p:spPr/>
        <p:txBody>
          <a:bodyPr/>
          <a:lstStyle/>
          <a:p>
            <a:pPr>
              <a:defRPr/>
            </a:pPr>
            <a:fld id="{F2F21D44-59AC-45C5-B175-9C2D9874D182}" type="slidenum">
              <a:rPr lang="fr-FR" altLang="fr-FR" smtClean="0"/>
              <a:pPr>
                <a:defRPr/>
              </a:pPr>
              <a:t>41</a:t>
            </a:fld>
            <a:endParaRPr lang="fr-FR" altLang="fr-FR" dirty="0"/>
          </a:p>
        </p:txBody>
      </p:sp>
      <p:sp>
        <p:nvSpPr>
          <p:cNvPr id="7" name="Espace réservé du texte 6"/>
          <p:cNvSpPr>
            <a:spLocks noGrp="1"/>
          </p:cNvSpPr>
          <p:nvPr>
            <p:ph type="body" sz="quarter" idx="19"/>
          </p:nvPr>
        </p:nvSpPr>
        <p:spPr/>
        <p:txBody>
          <a:bodyPr/>
          <a:lstStyle/>
          <a:p>
            <a:endParaRPr lang="fr-FR"/>
          </a:p>
        </p:txBody>
      </p:sp>
    </p:spTree>
    <p:extLst>
      <p:ext uri="{BB962C8B-B14F-4D97-AF65-F5344CB8AC3E}">
        <p14:creationId xmlns:p14="http://schemas.microsoft.com/office/powerpoint/2010/main" val="1495708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23478"/>
            <a:ext cx="8423275" cy="403770"/>
          </a:xfrm>
        </p:spPr>
        <p:txBody>
          <a:bodyPr/>
          <a:lstStyle/>
          <a:p>
            <a:r>
              <a:rPr lang="fr-FR" dirty="0" smtClean="0"/>
              <a:t>Coefficients du baccalauréat technologique</a:t>
            </a:r>
            <a:endParaRPr lang="fr-FR" dirty="0"/>
          </a:p>
        </p:txBody>
      </p:sp>
      <p:pic>
        <p:nvPicPr>
          <p:cNvPr id="7" name="Espace réservé du contenu 6"/>
          <p:cNvPicPr>
            <a:picLocks noGrp="1" noChangeAspect="1"/>
          </p:cNvPicPr>
          <p:nvPr>
            <p:ph idx="1"/>
          </p:nvPr>
        </p:nvPicPr>
        <p:blipFill rotWithShape="1">
          <a:blip r:embed="rId2">
            <a:extLst>
              <a:ext uri="{28A0092B-C50C-407E-A947-70E740481C1C}">
                <a14:useLocalDpi xmlns:a14="http://schemas.microsoft.com/office/drawing/2010/main" val="0"/>
              </a:ext>
            </a:extLst>
          </a:blip>
          <a:srcRect t="18633"/>
          <a:stretch/>
        </p:blipFill>
        <p:spPr>
          <a:xfrm>
            <a:off x="1259632" y="527248"/>
            <a:ext cx="6973957" cy="4255890"/>
          </a:xfrm>
        </p:spPr>
      </p:pic>
      <p:sp>
        <p:nvSpPr>
          <p:cNvPr id="4" name="Espace réservé de la date 3"/>
          <p:cNvSpPr>
            <a:spLocks noGrp="1"/>
          </p:cNvSpPr>
          <p:nvPr>
            <p:ph type="dt" sz="half" idx="10"/>
          </p:nvPr>
        </p:nvSpPr>
        <p:spPr/>
        <p:txBody>
          <a:bodyPr/>
          <a:lstStyle/>
          <a:p>
            <a:fld id="{8113790B-0333-4F06-8FE3-4F8BAA30A53C}" type="datetime1">
              <a:rPr lang="fr-FR" smtClean="0"/>
              <a:t>18/01/2024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2D0C58D-479C-4C78-A079-9A7AABA4E45B}" type="slidenum">
              <a:rPr lang="fr-FR" smtClean="0"/>
              <a:t>42</a:t>
            </a:fld>
            <a:endParaRPr lang="fr-FR" dirty="0"/>
          </a:p>
        </p:txBody>
      </p:sp>
    </p:spTree>
    <p:extLst>
      <p:ext uri="{BB962C8B-B14F-4D97-AF65-F5344CB8AC3E}">
        <p14:creationId xmlns:p14="http://schemas.microsoft.com/office/powerpoint/2010/main" val="63025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97001" y="339502"/>
            <a:ext cx="6686500" cy="648072"/>
          </a:xfrm>
        </p:spPr>
        <p:txBody>
          <a:bodyPr>
            <a:normAutofit fontScale="90000"/>
          </a:bodyPr>
          <a:lstStyle/>
          <a:p>
            <a:pPr lvl="0">
              <a:defRPr/>
            </a:pPr>
            <a:r>
              <a:rPr lang="fr-FR" sz="3000" dirty="0"/>
              <a:t> Résultats aux examens (bac  STL bio) </a:t>
            </a:r>
            <a:r>
              <a:rPr lang="fr-FR" dirty="0"/>
              <a:t/>
            </a:r>
            <a:br>
              <a:rPr lang="fr-FR" dirty="0"/>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71389400"/>
              </p:ext>
            </p:extLst>
          </p:nvPr>
        </p:nvGraphicFramePr>
        <p:xfrm>
          <a:off x="827583" y="876570"/>
          <a:ext cx="7632848" cy="3658727"/>
        </p:xfrm>
        <a:graphic>
          <a:graphicData uri="http://schemas.openxmlformats.org/drawingml/2006/table">
            <a:tbl>
              <a:tblPr firstRow="1" bandRow="1" bandCol="1"/>
              <a:tblGrid>
                <a:gridCol w="1192121">
                  <a:extLst>
                    <a:ext uri="{9D8B030D-6E8A-4147-A177-3AD203B41FA5}">
                      <a16:colId xmlns:a16="http://schemas.microsoft.com/office/drawing/2014/main" val="20000"/>
                    </a:ext>
                  </a:extLst>
                </a:gridCol>
                <a:gridCol w="414616">
                  <a:extLst>
                    <a:ext uri="{9D8B030D-6E8A-4147-A177-3AD203B41FA5}">
                      <a16:colId xmlns:a16="http://schemas.microsoft.com/office/drawing/2014/main" val="20001"/>
                    </a:ext>
                  </a:extLst>
                </a:gridCol>
                <a:gridCol w="414616">
                  <a:extLst>
                    <a:ext uri="{9D8B030D-6E8A-4147-A177-3AD203B41FA5}">
                      <a16:colId xmlns:a16="http://schemas.microsoft.com/office/drawing/2014/main" val="20002"/>
                    </a:ext>
                  </a:extLst>
                </a:gridCol>
                <a:gridCol w="414616">
                  <a:extLst>
                    <a:ext uri="{9D8B030D-6E8A-4147-A177-3AD203B41FA5}">
                      <a16:colId xmlns:a16="http://schemas.microsoft.com/office/drawing/2014/main" val="20003"/>
                    </a:ext>
                  </a:extLst>
                </a:gridCol>
                <a:gridCol w="414616">
                  <a:extLst>
                    <a:ext uri="{9D8B030D-6E8A-4147-A177-3AD203B41FA5}">
                      <a16:colId xmlns:a16="http://schemas.microsoft.com/office/drawing/2014/main" val="20004"/>
                    </a:ext>
                  </a:extLst>
                </a:gridCol>
                <a:gridCol w="414616">
                  <a:extLst>
                    <a:ext uri="{9D8B030D-6E8A-4147-A177-3AD203B41FA5}">
                      <a16:colId xmlns:a16="http://schemas.microsoft.com/office/drawing/2014/main" val="20005"/>
                    </a:ext>
                  </a:extLst>
                </a:gridCol>
                <a:gridCol w="414616">
                  <a:extLst>
                    <a:ext uri="{9D8B030D-6E8A-4147-A177-3AD203B41FA5}">
                      <a16:colId xmlns:a16="http://schemas.microsoft.com/office/drawing/2014/main" val="20006"/>
                    </a:ext>
                  </a:extLst>
                </a:gridCol>
                <a:gridCol w="414616">
                  <a:extLst>
                    <a:ext uri="{9D8B030D-6E8A-4147-A177-3AD203B41FA5}">
                      <a16:colId xmlns:a16="http://schemas.microsoft.com/office/drawing/2014/main" val="20007"/>
                    </a:ext>
                  </a:extLst>
                </a:gridCol>
                <a:gridCol w="414616">
                  <a:extLst>
                    <a:ext uri="{9D8B030D-6E8A-4147-A177-3AD203B41FA5}">
                      <a16:colId xmlns:a16="http://schemas.microsoft.com/office/drawing/2014/main" val="20008"/>
                    </a:ext>
                  </a:extLst>
                </a:gridCol>
                <a:gridCol w="414616">
                  <a:extLst>
                    <a:ext uri="{9D8B030D-6E8A-4147-A177-3AD203B41FA5}">
                      <a16:colId xmlns:a16="http://schemas.microsoft.com/office/drawing/2014/main" val="20009"/>
                    </a:ext>
                  </a:extLst>
                </a:gridCol>
                <a:gridCol w="414616">
                  <a:extLst>
                    <a:ext uri="{9D8B030D-6E8A-4147-A177-3AD203B41FA5}">
                      <a16:colId xmlns:a16="http://schemas.microsoft.com/office/drawing/2014/main" val="20010"/>
                    </a:ext>
                  </a:extLst>
                </a:gridCol>
                <a:gridCol w="340636">
                  <a:extLst>
                    <a:ext uri="{9D8B030D-6E8A-4147-A177-3AD203B41FA5}">
                      <a16:colId xmlns:a16="http://schemas.microsoft.com/office/drawing/2014/main" val="20011"/>
                    </a:ext>
                  </a:extLst>
                </a:gridCol>
                <a:gridCol w="361839">
                  <a:extLst>
                    <a:ext uri="{9D8B030D-6E8A-4147-A177-3AD203B41FA5}">
                      <a16:colId xmlns:a16="http://schemas.microsoft.com/office/drawing/2014/main" val="20012"/>
                    </a:ext>
                  </a:extLst>
                </a:gridCol>
                <a:gridCol w="506575">
                  <a:extLst>
                    <a:ext uri="{9D8B030D-6E8A-4147-A177-3AD203B41FA5}">
                      <a16:colId xmlns:a16="http://schemas.microsoft.com/office/drawing/2014/main" val="20013"/>
                    </a:ext>
                  </a:extLst>
                </a:gridCol>
                <a:gridCol w="361839">
                  <a:extLst>
                    <a:ext uri="{9D8B030D-6E8A-4147-A177-3AD203B41FA5}">
                      <a16:colId xmlns:a16="http://schemas.microsoft.com/office/drawing/2014/main" val="20014"/>
                    </a:ext>
                  </a:extLst>
                </a:gridCol>
                <a:gridCol w="361839">
                  <a:extLst>
                    <a:ext uri="{9D8B030D-6E8A-4147-A177-3AD203B41FA5}">
                      <a16:colId xmlns:a16="http://schemas.microsoft.com/office/drawing/2014/main" val="20015"/>
                    </a:ext>
                  </a:extLst>
                </a:gridCol>
                <a:gridCol w="361839">
                  <a:extLst>
                    <a:ext uri="{9D8B030D-6E8A-4147-A177-3AD203B41FA5}">
                      <a16:colId xmlns:a16="http://schemas.microsoft.com/office/drawing/2014/main" val="20016"/>
                    </a:ext>
                  </a:extLst>
                </a:gridCol>
              </a:tblGrid>
              <a:tr h="595606">
                <a:tc>
                  <a:txBody>
                    <a:bodyPr/>
                    <a:lstStyle/>
                    <a:p>
                      <a:pPr algn="ctr">
                        <a:spcAft>
                          <a:spcPts val="0"/>
                        </a:spcAft>
                        <a:defRPr/>
                      </a:pPr>
                      <a:r>
                        <a:rPr lang="fr-FR" sz="1500" b="1" dirty="0"/>
                        <a:t>Session</a:t>
                      </a:r>
                      <a:endParaRPr lang="fr-FR" sz="1500" b="1" dirty="0">
                        <a:latin typeface="Times New Roman"/>
                        <a:ea typeface="Times New Roman"/>
                      </a:endParaRPr>
                    </a:p>
                  </a:txBody>
                  <a:tcPr marL="68580" marR="68580" marT="34290" marB="34290" anchor="ctr"/>
                </a:tc>
                <a:tc gridSpan="2">
                  <a:txBody>
                    <a:bodyPr/>
                    <a:lstStyle/>
                    <a:p>
                      <a:pPr algn="ctr">
                        <a:spcAft>
                          <a:spcPts val="0"/>
                        </a:spcAft>
                        <a:defRPr/>
                      </a:pPr>
                      <a:r>
                        <a:rPr lang="fr-FR" sz="1500" b="1" dirty="0">
                          <a:latin typeface="+mj-lt"/>
                        </a:rPr>
                        <a:t>2016</a:t>
                      </a:r>
                      <a:endParaRPr lang="fr-FR" sz="1500" b="1" dirty="0">
                        <a:latin typeface="+mj-lt"/>
                        <a:ea typeface="Times New Roman"/>
                      </a:endParaRPr>
                    </a:p>
                  </a:txBody>
                  <a:tcPr marL="68580" marR="68580" marT="34290" marB="34290" anchor="ctr"/>
                </a:tc>
                <a:tc hMerge="1">
                  <a:txBody>
                    <a:bodyPr/>
                    <a:lstStyle/>
                    <a:p>
                      <a:endParaRPr/>
                    </a:p>
                  </a:txBody>
                  <a:tcPr/>
                </a:tc>
                <a:tc gridSpan="2">
                  <a:txBody>
                    <a:bodyPr/>
                    <a:lstStyle/>
                    <a:p>
                      <a:pPr algn="ctr">
                        <a:spcAft>
                          <a:spcPts val="0"/>
                        </a:spcAft>
                        <a:defRPr/>
                      </a:pPr>
                      <a:r>
                        <a:rPr lang="fr-FR" sz="1500" b="1" dirty="0">
                          <a:latin typeface="+mj-lt"/>
                        </a:rPr>
                        <a:t>2017</a:t>
                      </a:r>
                      <a:endParaRPr lang="fr-FR" sz="1500" b="1" dirty="0">
                        <a:latin typeface="+mj-lt"/>
                        <a:ea typeface="Times New Roman"/>
                      </a:endParaRPr>
                    </a:p>
                  </a:txBody>
                  <a:tcPr marL="0" marR="0" marT="0" marB="0" anchor="ctr"/>
                </a:tc>
                <a:tc hMerge="1">
                  <a:txBody>
                    <a:bodyPr/>
                    <a:lstStyle/>
                    <a:p>
                      <a:endParaRPr/>
                    </a:p>
                  </a:txBody>
                  <a:tcPr/>
                </a:tc>
                <a:tc gridSpan="2">
                  <a:txBody>
                    <a:bodyPr/>
                    <a:lstStyle/>
                    <a:p>
                      <a:pPr algn="ctr">
                        <a:spcAft>
                          <a:spcPts val="0"/>
                        </a:spcAft>
                        <a:defRPr/>
                      </a:pPr>
                      <a:r>
                        <a:rPr lang="fr-FR" sz="1500" b="1" dirty="0">
                          <a:latin typeface="+mj-lt"/>
                          <a:ea typeface="Times New Roman"/>
                        </a:rPr>
                        <a:t>2018</a:t>
                      </a:r>
                      <a:endParaRPr sz="1400" b="1" dirty="0"/>
                    </a:p>
                  </a:txBody>
                  <a:tcPr marL="0" marR="0" marT="0" marB="0" anchor="ctr"/>
                </a:tc>
                <a:tc hMerge="1">
                  <a:txBody>
                    <a:bodyPr/>
                    <a:lstStyle/>
                    <a:p>
                      <a:endParaRPr/>
                    </a:p>
                  </a:txBody>
                  <a:tcPr/>
                </a:tc>
                <a:tc gridSpan="2">
                  <a:txBody>
                    <a:bodyPr/>
                    <a:lstStyle/>
                    <a:p>
                      <a:pPr algn="ctr">
                        <a:spcAft>
                          <a:spcPts val="0"/>
                        </a:spcAft>
                        <a:defRPr/>
                      </a:pPr>
                      <a:r>
                        <a:rPr lang="fr-FR" sz="1500" b="1" dirty="0">
                          <a:latin typeface="+mj-lt"/>
                          <a:ea typeface="Times New Roman"/>
                        </a:rPr>
                        <a:t>2019</a:t>
                      </a:r>
                      <a:endParaRPr sz="1400" b="1" dirty="0"/>
                    </a:p>
                  </a:txBody>
                  <a:tcPr marL="0" marR="0" marT="0" marB="0" anchor="ctr"/>
                </a:tc>
                <a:tc hMerge="1">
                  <a:txBody>
                    <a:bodyPr/>
                    <a:lstStyle/>
                    <a:p>
                      <a:endParaRPr/>
                    </a:p>
                  </a:txBody>
                  <a:tcPr/>
                </a:tc>
                <a:tc gridSpan="2">
                  <a:txBody>
                    <a:bodyPr/>
                    <a:lstStyle/>
                    <a:p>
                      <a:pPr algn="ctr">
                        <a:spcAft>
                          <a:spcPts val="0"/>
                        </a:spcAft>
                        <a:defRPr/>
                      </a:pPr>
                      <a:r>
                        <a:rPr lang="fr-FR" sz="1500" b="1" dirty="0">
                          <a:latin typeface="+mj-lt"/>
                          <a:ea typeface="Times New Roman"/>
                        </a:rPr>
                        <a:t>2020</a:t>
                      </a:r>
                      <a:endParaRPr sz="1400" b="1" dirty="0"/>
                    </a:p>
                  </a:txBody>
                  <a:tcPr marL="0" marR="0" marT="0" marB="0" anchor="ctr"/>
                </a:tc>
                <a:tc hMerge="1">
                  <a:txBody>
                    <a:bodyPr/>
                    <a:lstStyle/>
                    <a:p>
                      <a:endParaRPr/>
                    </a:p>
                  </a:txBody>
                  <a:tcPr/>
                </a:tc>
                <a:tc gridSpan="2">
                  <a:txBody>
                    <a:bodyPr/>
                    <a:lstStyle/>
                    <a:p>
                      <a:pPr algn="ctr">
                        <a:spcAft>
                          <a:spcPts val="0"/>
                        </a:spcAft>
                        <a:defRPr/>
                      </a:pPr>
                      <a:r>
                        <a:rPr lang="fr-FR" sz="1500" b="1" dirty="0">
                          <a:latin typeface="+mj-lt"/>
                          <a:ea typeface="Times New Roman"/>
                        </a:rPr>
                        <a:t>2021</a:t>
                      </a:r>
                      <a:endParaRPr sz="1400" b="1" dirty="0"/>
                    </a:p>
                  </a:txBody>
                  <a:tcPr marL="0" marR="0" marT="0" marB="0" anchor="ctr"/>
                </a:tc>
                <a:tc hMerge="1">
                  <a:txBody>
                    <a:bodyPr/>
                    <a:lstStyle/>
                    <a:p>
                      <a:endParaRPr/>
                    </a:p>
                  </a:txBody>
                  <a:tcPr/>
                </a:tc>
                <a:tc gridSpan="2">
                  <a:txBody>
                    <a:bodyPr/>
                    <a:lstStyle/>
                    <a:p>
                      <a:pPr algn="ctr">
                        <a:spcAft>
                          <a:spcPts val="0"/>
                        </a:spcAft>
                        <a:defRPr/>
                      </a:pPr>
                      <a:r>
                        <a:rPr lang="fr-FR" sz="1500" b="1" dirty="0" smtClean="0">
                          <a:solidFill>
                            <a:schemeClr val="tx1"/>
                          </a:solidFill>
                          <a:latin typeface="+mj-lt"/>
                          <a:ea typeface="Times New Roman"/>
                        </a:rPr>
                        <a:t>2022</a:t>
                      </a:r>
                      <a:endParaRPr sz="1400" b="1" dirty="0">
                        <a:solidFill>
                          <a:schemeClr val="tx1"/>
                        </a:solidFill>
                      </a:endParaRPr>
                    </a:p>
                  </a:txBody>
                  <a:tcPr marL="0" marR="0" marT="0" marB="0" anchor="ctr"/>
                </a:tc>
                <a:tc hMerge="1">
                  <a:txBody>
                    <a:bodyPr/>
                    <a:lstStyle/>
                    <a:p>
                      <a:endParaRPr/>
                    </a:p>
                  </a:txBody>
                  <a:tcPr/>
                </a:tc>
                <a:tc gridSpan="2">
                  <a:txBody>
                    <a:bodyPr/>
                    <a:lstStyle/>
                    <a:p>
                      <a:pPr algn="ctr">
                        <a:defRPr/>
                      </a:pPr>
                      <a:r>
                        <a:rPr lang="fr-FR" sz="1500" b="1" dirty="0">
                          <a:solidFill>
                            <a:schemeClr val="tx1"/>
                          </a:solidFill>
                          <a:latin typeface="Calibri"/>
                          <a:ea typeface="Times New Roman"/>
                        </a:rPr>
                        <a:t>2023</a:t>
                      </a:r>
                      <a:endParaRPr sz="1400" b="1" dirty="0">
                        <a:solidFill>
                          <a:schemeClr val="tx1"/>
                        </a:solidFill>
                      </a:endParaRPr>
                    </a:p>
                  </a:txBody>
                  <a:tcPr marL="0" marR="0" marT="0" marB="0" anchor="ctr"/>
                </a:tc>
                <a:tc hMerge="1">
                  <a:txBody>
                    <a:bodyPr/>
                    <a:lstStyle/>
                    <a:p>
                      <a:endParaRPr/>
                    </a:p>
                  </a:txBody>
                  <a:tcPr/>
                </a:tc>
                <a:extLst>
                  <a:ext uri="{0D108BD9-81ED-4DB2-BD59-A6C34878D82A}">
                    <a16:rowId xmlns:a16="http://schemas.microsoft.com/office/drawing/2014/main" val="10000"/>
                  </a:ext>
                </a:extLst>
              </a:tr>
              <a:tr h="622069">
                <a:tc>
                  <a:txBody>
                    <a:bodyPr/>
                    <a:lstStyle/>
                    <a:p>
                      <a:pPr>
                        <a:spcAft>
                          <a:spcPts val="0"/>
                        </a:spcAft>
                        <a:defRPr/>
                      </a:pPr>
                      <a:r>
                        <a:rPr lang="fr-FR" sz="1500"/>
                        <a:t> </a:t>
                      </a:r>
                      <a:endParaRPr lang="fr-FR" sz="1500">
                        <a:latin typeface="Times New Roman"/>
                        <a:ea typeface="Times New Roman"/>
                      </a:endParaRPr>
                    </a:p>
                  </a:txBody>
                  <a:tcPr marL="68580" marR="68580" marT="34290" marB="34290" anchor="ctr">
                    <a:solidFill>
                      <a:schemeClr val="accent1">
                        <a:lumMod val="20000"/>
                        <a:lumOff val="80000"/>
                      </a:schemeClr>
                    </a:solidFill>
                  </a:tcPr>
                </a:tc>
                <a:tc>
                  <a:txBody>
                    <a:bodyPr/>
                    <a:lstStyle/>
                    <a:p>
                      <a:pPr algn="ctr">
                        <a:spcAft>
                          <a:spcPts val="0"/>
                        </a:spcAft>
                        <a:defRPr/>
                      </a:pPr>
                      <a:r>
                        <a:rPr lang="fr-FR" sz="800" b="0">
                          <a:latin typeface="+mj-lt"/>
                        </a:rPr>
                        <a:t>Candidats</a:t>
                      </a:r>
                      <a:endParaRPr lang="fr-FR" sz="800" b="0">
                        <a:latin typeface="+mj-lt"/>
                        <a:ea typeface="Times New Roman"/>
                      </a:endParaRPr>
                    </a:p>
                  </a:txBody>
                  <a:tcPr marL="68580" marR="68580" marT="34290" marB="34290" vert="vert270" anchor="ctr">
                    <a:solidFill>
                      <a:schemeClr val="accent1">
                        <a:lumMod val="20000"/>
                        <a:lumOff val="80000"/>
                      </a:schemeClr>
                    </a:solidFill>
                  </a:tcPr>
                </a:tc>
                <a:tc>
                  <a:txBody>
                    <a:bodyPr/>
                    <a:lstStyle/>
                    <a:p>
                      <a:pPr algn="ctr">
                        <a:spcAft>
                          <a:spcPts val="0"/>
                        </a:spcAft>
                        <a:defRPr/>
                      </a:pPr>
                      <a:r>
                        <a:rPr lang="fr-FR" sz="800" b="0" dirty="0">
                          <a:latin typeface="+mj-lt"/>
                        </a:rPr>
                        <a:t>réussite (%)</a:t>
                      </a:r>
                      <a:endParaRPr lang="fr-FR" sz="800" b="0" dirty="0">
                        <a:latin typeface="+mj-lt"/>
                        <a:ea typeface="Times New Roman"/>
                      </a:endParaRPr>
                    </a:p>
                  </a:txBody>
                  <a:tcPr marL="68580" marR="68580" marT="34290" marB="34290" vert="vert270" anchor="ctr">
                    <a:solidFill>
                      <a:schemeClr val="accent1">
                        <a:lumMod val="20000"/>
                        <a:lumOff val="80000"/>
                      </a:schemeClr>
                    </a:solidFill>
                  </a:tcPr>
                </a:tc>
                <a:tc>
                  <a:txBody>
                    <a:bodyPr/>
                    <a:lstStyle/>
                    <a:p>
                      <a:pPr algn="ctr">
                        <a:spcAft>
                          <a:spcPts val="0"/>
                        </a:spcAft>
                        <a:defRPr/>
                      </a:pPr>
                      <a:r>
                        <a:rPr lang="fr-FR" sz="800" b="0">
                          <a:latin typeface="+mj-lt"/>
                        </a:rPr>
                        <a:t>Candidats</a:t>
                      </a: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algn="ctr">
                        <a:spcAft>
                          <a:spcPts val="0"/>
                        </a:spcAft>
                        <a:defRPr/>
                      </a:pPr>
                      <a:r>
                        <a:rPr lang="fr-FR" sz="800" b="0" dirty="0">
                          <a:latin typeface="+mj-lt"/>
                        </a:rPr>
                        <a:t> réussite (%)</a:t>
                      </a:r>
                      <a:endParaRPr lang="fr-FR" sz="800" b="0" dirty="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solidFill>
                            <a:schemeClr val="dk1"/>
                          </a:solidFill>
                          <a:latin typeface="+mj-lt"/>
                          <a:ea typeface="+mn-ea"/>
                          <a:cs typeface="+mn-cs"/>
                        </a:rPr>
                        <a:t>Candidats</a:t>
                      </a:r>
                      <a:endParaRPr sz="1400"/>
                    </a:p>
                    <a:p>
                      <a:pPr marL="0" marR="0" indent="0" algn="ctr" defTabSz="914400">
                        <a:lnSpc>
                          <a:spcPct val="100000"/>
                        </a:lnSpc>
                        <a:spcBef>
                          <a:spcPts val="0"/>
                        </a:spcBef>
                        <a:spcAft>
                          <a:spcPts val="0"/>
                        </a:spcAft>
                        <a:buClrTx/>
                        <a:buSzTx/>
                        <a:buFontTx/>
                        <a:buNone/>
                        <a:defRPr/>
                      </a:pP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latin typeface="+mj-lt"/>
                        </a:rPr>
                        <a:t> réussite (%)</a:t>
                      </a:r>
                      <a:endParaRPr lang="fr-FR" sz="800" b="0">
                        <a:latin typeface="+mj-lt"/>
                        <a:ea typeface="Times New Roman"/>
                      </a:endParaRPr>
                    </a:p>
                    <a:p>
                      <a:pPr algn="ctr">
                        <a:spcAft>
                          <a:spcPts val="0"/>
                        </a:spcAft>
                        <a:defRPr/>
                      </a:pP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dirty="0">
                          <a:solidFill>
                            <a:schemeClr val="dk1"/>
                          </a:solidFill>
                          <a:latin typeface="+mj-lt"/>
                          <a:ea typeface="+mn-ea"/>
                          <a:cs typeface="+mn-cs"/>
                        </a:rPr>
                        <a:t>Candidats</a:t>
                      </a:r>
                      <a:endParaRPr sz="1400" dirty="0"/>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latin typeface="+mj-lt"/>
                        </a:rPr>
                        <a:t> réussite (%)</a:t>
                      </a: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solidFill>
                            <a:schemeClr val="dk1"/>
                          </a:solidFill>
                          <a:latin typeface="+mj-lt"/>
                          <a:ea typeface="+mn-ea"/>
                          <a:cs typeface="+mn-cs"/>
                        </a:rPr>
                        <a:t>Candidats</a:t>
                      </a:r>
                      <a:endParaRPr sz="1400"/>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latin typeface="+mj-lt"/>
                        </a:rPr>
                        <a:t> réussite (%)</a:t>
                      </a: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solidFill>
                            <a:schemeClr val="dk1"/>
                          </a:solidFill>
                          <a:latin typeface="+mn-lt"/>
                          <a:ea typeface="+mn-ea"/>
                          <a:cs typeface="+mn-cs"/>
                        </a:rPr>
                        <a:t>Candidats</a:t>
                      </a:r>
                      <a:endParaRPr sz="1400"/>
                    </a:p>
                    <a:p>
                      <a:pPr marL="0" marR="0" indent="0" algn="ctr" defTabSz="914400">
                        <a:lnSpc>
                          <a:spcPct val="100000"/>
                        </a:lnSpc>
                        <a:spcBef>
                          <a:spcPts val="0"/>
                        </a:spcBef>
                        <a:spcAft>
                          <a:spcPts val="0"/>
                        </a:spcAft>
                        <a:buClrTx/>
                        <a:buSzTx/>
                        <a:buFontTx/>
                        <a:buNone/>
                        <a:defRPr/>
                      </a:pP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a:solidFill>
                            <a:schemeClr val="dk1"/>
                          </a:solidFill>
                          <a:latin typeface="+mn-lt"/>
                          <a:ea typeface="+mn-ea"/>
                          <a:cs typeface="+mn-cs"/>
                        </a:rPr>
                        <a:t> réussite (%)</a:t>
                      </a:r>
                      <a:endParaRPr lang="fr-FR" sz="800" b="0">
                        <a:solidFill>
                          <a:schemeClr val="dk1"/>
                        </a:solidFill>
                        <a:latin typeface="+mn-lt"/>
                        <a:ea typeface="Times New Roman"/>
                        <a:cs typeface="+mn-cs"/>
                      </a:endParaRPr>
                    </a:p>
                    <a:p>
                      <a:pPr marL="0" marR="0" indent="0" algn="ctr" defTabSz="914400">
                        <a:lnSpc>
                          <a:spcPct val="100000"/>
                        </a:lnSpc>
                        <a:spcBef>
                          <a:spcPts val="0"/>
                        </a:spcBef>
                        <a:spcAft>
                          <a:spcPts val="0"/>
                        </a:spcAft>
                        <a:buClrTx/>
                        <a:buSzTx/>
                        <a:buFontTx/>
                        <a:buNone/>
                        <a:defRPr/>
                      </a:pPr>
                      <a:endParaRPr lang="fr-FR" sz="800" b="0">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i="0" u="none" strike="noStrike" cap="none" spc="0">
                          <a:solidFill>
                            <a:schemeClr val="dk1"/>
                          </a:solidFill>
                          <a:latin typeface="Calibri"/>
                          <a:ea typeface="Arial"/>
                          <a:cs typeface="Arial"/>
                        </a:rPr>
                        <a:t>Candidats</a:t>
                      </a:r>
                      <a:endParaRPr sz="800"/>
                    </a:p>
                    <a:p>
                      <a:pPr marL="0" marR="0" indent="0" algn="ctr" defTabSz="914400">
                        <a:lnSpc>
                          <a:spcPct val="100000"/>
                        </a:lnSpc>
                        <a:spcBef>
                          <a:spcPts val="0"/>
                        </a:spcBef>
                        <a:spcAft>
                          <a:spcPts val="0"/>
                        </a:spcAft>
                        <a:buClrTx/>
                        <a:buSzTx/>
                        <a:buFontTx/>
                        <a:buNone/>
                        <a:defRPr/>
                      </a:pPr>
                      <a:endParaRPr lang="fr-FR" sz="800" b="1">
                        <a:solidFill>
                          <a:srgbClr val="FF0000"/>
                        </a:solidFill>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800" b="0" i="0" u="none" strike="noStrike" cap="none" spc="0" dirty="0">
                          <a:solidFill>
                            <a:schemeClr val="dk1"/>
                          </a:solidFill>
                          <a:latin typeface="Calibri"/>
                          <a:ea typeface="Arial"/>
                          <a:cs typeface="Arial"/>
                        </a:rPr>
                        <a:t>réussite (%)</a:t>
                      </a:r>
                      <a:endParaRPr sz="800" b="0" dirty="0">
                        <a:solidFill>
                          <a:schemeClr val="dk1"/>
                        </a:solidFill>
                        <a:latin typeface="Calibri"/>
                        <a:ea typeface="Times New Roman"/>
                        <a:cs typeface="Arial"/>
                      </a:endParaRPr>
                    </a:p>
                    <a:p>
                      <a:pPr marL="0" marR="0" indent="0" algn="ctr" defTabSz="914400">
                        <a:lnSpc>
                          <a:spcPct val="100000"/>
                        </a:lnSpc>
                        <a:spcBef>
                          <a:spcPts val="0"/>
                        </a:spcBef>
                        <a:spcAft>
                          <a:spcPts val="0"/>
                        </a:spcAft>
                        <a:buClrTx/>
                        <a:buSzTx/>
                        <a:buFontTx/>
                        <a:buNone/>
                        <a:defRPr/>
                      </a:pPr>
                      <a:endParaRPr lang="fr-FR" sz="800" b="1" dirty="0">
                        <a:solidFill>
                          <a:srgbClr val="FF0000"/>
                        </a:solidFill>
                        <a:latin typeface="+mj-lt"/>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900" b="1" i="0" u="none" strike="noStrike" cap="none" spc="0" dirty="0">
                          <a:solidFill>
                            <a:srgbClr val="FF0000"/>
                          </a:solidFill>
                          <a:latin typeface="Calibri"/>
                          <a:ea typeface="Arial"/>
                          <a:cs typeface="Arial"/>
                        </a:rPr>
                        <a:t>Candidats</a:t>
                      </a:r>
                      <a:endParaRPr sz="900" b="1" dirty="0">
                        <a:solidFill>
                          <a:srgbClr val="FF0000"/>
                        </a:solidFill>
                      </a:endParaRPr>
                    </a:p>
                    <a:p>
                      <a:pPr>
                        <a:defRPr/>
                      </a:pPr>
                      <a:endParaRPr sz="900" b="1" dirty="0">
                        <a:solidFill>
                          <a:srgbClr val="FF0000"/>
                        </a:solidFill>
                        <a:latin typeface="Calibri"/>
                        <a:ea typeface="Times New Roman"/>
                      </a:endParaRPr>
                    </a:p>
                  </a:txBody>
                  <a:tcPr marL="0" marR="0" marT="0" marB="0" vert="vert270" anchor="ctr">
                    <a:solidFill>
                      <a:schemeClr val="accent1">
                        <a:lumMod val="20000"/>
                        <a:lumOff val="80000"/>
                      </a:schemeClr>
                    </a:solidFill>
                  </a:tcPr>
                </a:tc>
                <a:tc>
                  <a:txBody>
                    <a:bodyPr/>
                    <a:lstStyle/>
                    <a:p>
                      <a:pPr marL="0" marR="0" indent="0" algn="ctr" defTabSz="914400">
                        <a:lnSpc>
                          <a:spcPct val="100000"/>
                        </a:lnSpc>
                        <a:spcBef>
                          <a:spcPts val="0"/>
                        </a:spcBef>
                        <a:spcAft>
                          <a:spcPts val="0"/>
                        </a:spcAft>
                        <a:buClrTx/>
                        <a:buSzTx/>
                        <a:buFontTx/>
                        <a:buNone/>
                        <a:defRPr/>
                      </a:pPr>
                      <a:r>
                        <a:rPr lang="fr-FR" sz="900" b="1" i="0" u="none" strike="noStrike" cap="none" spc="0" dirty="0">
                          <a:solidFill>
                            <a:srgbClr val="FF0000"/>
                          </a:solidFill>
                          <a:latin typeface="Calibri"/>
                          <a:ea typeface="Arial"/>
                          <a:cs typeface="Arial"/>
                        </a:rPr>
                        <a:t>Réussite (%)</a:t>
                      </a:r>
                      <a:endParaRPr sz="900" b="1" dirty="0">
                        <a:solidFill>
                          <a:srgbClr val="FF0000"/>
                        </a:solidFill>
                        <a:latin typeface="Calibri"/>
                        <a:ea typeface="Times New Roman"/>
                        <a:cs typeface="Arial"/>
                      </a:endParaRPr>
                    </a:p>
                  </a:txBody>
                  <a:tcPr marL="0" marR="0" marT="0" marB="0" vert="vert270" anchor="ctr">
                    <a:solidFill>
                      <a:schemeClr val="accent1">
                        <a:lumMod val="20000"/>
                        <a:lumOff val="80000"/>
                      </a:schemeClr>
                    </a:solidFill>
                  </a:tcPr>
                </a:tc>
                <a:extLst>
                  <a:ext uri="{0D108BD9-81ED-4DB2-BD59-A6C34878D82A}">
                    <a16:rowId xmlns:a16="http://schemas.microsoft.com/office/drawing/2014/main" val="10001"/>
                  </a:ext>
                </a:extLst>
              </a:tr>
              <a:tr h="610263">
                <a:tc>
                  <a:txBody>
                    <a:bodyPr/>
                    <a:lstStyle/>
                    <a:p>
                      <a:pPr algn="ctr">
                        <a:spcAft>
                          <a:spcPts val="0"/>
                        </a:spcAft>
                        <a:defRPr/>
                      </a:pPr>
                      <a:r>
                        <a:rPr lang="fr-FR" sz="900" b="1" i="0" u="none" strike="noStrike" cap="none" spc="0">
                          <a:solidFill>
                            <a:schemeClr val="lt1"/>
                          </a:solidFill>
                          <a:latin typeface="Calibri"/>
                          <a:ea typeface="+mn-ea"/>
                          <a:cs typeface="Calibri"/>
                        </a:rPr>
                        <a:t>PARIS</a:t>
                      </a:r>
                      <a:endParaRPr sz="1400"/>
                    </a:p>
                  </a:txBody>
                  <a:tcPr marL="68580" marR="68580" marT="34290" marB="34290" anchor="ctr">
                    <a:solidFill>
                      <a:schemeClr val="accent1"/>
                    </a:solidFill>
                  </a:tcPr>
                </a:tc>
                <a:tc>
                  <a:txBody>
                    <a:bodyPr/>
                    <a:lstStyle/>
                    <a:p>
                      <a:pPr marL="0" algn="ctr" defTabSz="914400">
                        <a:spcAft>
                          <a:spcPts val="0"/>
                        </a:spcAft>
                        <a:defRPr/>
                      </a:pPr>
                      <a:r>
                        <a:rPr lang="fr-FR" sz="800" b="0" i="1" dirty="0">
                          <a:solidFill>
                            <a:schemeClr val="dk1"/>
                          </a:solidFill>
                          <a:latin typeface="+mj-lt"/>
                          <a:ea typeface="+mn-ea"/>
                          <a:cs typeface="+mn-cs"/>
                        </a:rPr>
                        <a:t>149 </a:t>
                      </a:r>
                      <a:endParaRPr sz="800" dirty="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Arial"/>
                          <a:cs typeface="Arial"/>
                        </a:rPr>
                        <a:t>94,0 </a:t>
                      </a:r>
                      <a:endParaRPr sz="800" dirty="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i="1" dirty="0">
                          <a:solidFill>
                            <a:schemeClr val="dk1"/>
                          </a:solidFill>
                          <a:latin typeface="+mj-lt"/>
                          <a:ea typeface="Arial"/>
                          <a:cs typeface="Arial"/>
                        </a:rPr>
                        <a:t>136 </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Arial"/>
                          <a:cs typeface="Arial"/>
                        </a:rPr>
                        <a:t>89,7</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dirty="0">
                          <a:solidFill>
                            <a:schemeClr val="dk1"/>
                          </a:solidFill>
                          <a:latin typeface="+mj-lt"/>
                          <a:ea typeface="Arial"/>
                          <a:cs typeface="Arial"/>
                        </a:rPr>
                        <a:t>167</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Arial"/>
                          <a:cs typeface="Arial"/>
                        </a:rPr>
                        <a:t>91,6</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a:solidFill>
                            <a:schemeClr val="dk1"/>
                          </a:solidFill>
                          <a:latin typeface="+mj-lt"/>
                          <a:ea typeface="Arial"/>
                          <a:cs typeface="Arial"/>
                        </a:rPr>
                        <a:t>146</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u="none" strike="noStrike" cap="none" spc="0" dirty="0">
                          <a:solidFill>
                            <a:schemeClr val="dk1"/>
                          </a:solidFill>
                          <a:latin typeface="+mj-lt"/>
                          <a:ea typeface="Arial"/>
                          <a:cs typeface="Calibri"/>
                        </a:rPr>
                        <a:t>91,</a:t>
                      </a:r>
                      <a:endParaRPr lang="fr-FR" sz="800" b="0" i="1" u="none" strike="noStrike" cap="none" spc="0" dirty="0">
                        <a:solidFill>
                          <a:schemeClr val="dk1"/>
                        </a:solidFill>
                        <a:latin typeface="+mj-lt"/>
                        <a:cs typeface="Calibri"/>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tx1"/>
                          </a:solidFill>
                          <a:latin typeface="+mj-lt"/>
                          <a:ea typeface="Arial"/>
                          <a:cs typeface="Arial"/>
                        </a:rPr>
                        <a:t>143</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a:solidFill>
                            <a:schemeClr val="tx1"/>
                          </a:solidFill>
                          <a:latin typeface="+mj-lt"/>
                          <a:ea typeface="Arial"/>
                          <a:cs typeface="Arial"/>
                        </a:rPr>
                        <a:t>87,4</a:t>
                      </a:r>
                      <a:r>
                        <a:rPr lang="fr-FR" sz="800" b="0">
                          <a:solidFill>
                            <a:srgbClr val="FF0000"/>
                          </a:solidFill>
                          <a:latin typeface="+mj-lt"/>
                          <a:ea typeface="Arial"/>
                          <a:cs typeface="Arial"/>
                        </a:rPr>
                        <a:t>*</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a:solidFill>
                            <a:schemeClr val="tx1"/>
                          </a:solidFill>
                          <a:latin typeface="+mj-lt"/>
                          <a:ea typeface="+mn-ea"/>
                          <a:cs typeface="+mn-cs"/>
                        </a:rPr>
                        <a:t>202</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smtClean="0">
                          <a:solidFill>
                            <a:schemeClr val="tx1"/>
                          </a:solidFill>
                          <a:latin typeface="+mj-lt"/>
                          <a:ea typeface="+mn-ea"/>
                          <a:cs typeface="+mn-cs"/>
                        </a:rPr>
                        <a:t>91,</a:t>
                      </a:r>
                      <a:r>
                        <a:rPr lang="fr-FR" sz="800" b="0" dirty="0" smtClean="0">
                          <a:solidFill>
                            <a:schemeClr val="tx1"/>
                          </a:solidFill>
                          <a:latin typeface="+mj-lt"/>
                          <a:ea typeface="Arial"/>
                          <a:cs typeface="Arial"/>
                        </a:rPr>
                        <a:t>1%</a:t>
                      </a:r>
                      <a:endParaRPr lang="fr-FR" sz="800" b="0" dirty="0">
                        <a:solidFill>
                          <a:schemeClr val="tx1"/>
                        </a:solidFill>
                        <a:latin typeface="+mj-lt"/>
                        <a:ea typeface="Arial"/>
                        <a:cs typeface="Arial"/>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dirty="0">
                          <a:solidFill>
                            <a:schemeClr val="tx1"/>
                          </a:solidFill>
                          <a:latin typeface="+mj-lt"/>
                          <a:ea typeface="+mn-ea"/>
                          <a:cs typeface="+mn-cs"/>
                        </a:rPr>
                        <a:t>100</a:t>
                      </a:r>
                      <a:endParaRPr sz="800" dirty="0">
                        <a:solidFill>
                          <a:schemeClr val="tx1"/>
                        </a:solidFill>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i="0" u="none" strike="noStrike" cap="none" spc="0">
                          <a:solidFill>
                            <a:schemeClr val="tx1"/>
                          </a:solidFill>
                          <a:latin typeface="+mj-lt"/>
                          <a:ea typeface="+mn-ea"/>
                          <a:cs typeface="Calibri"/>
                        </a:rPr>
                        <a:t>89%</a:t>
                      </a:r>
                      <a:endParaRPr sz="800" b="1" i="0" u="none" strike="noStrike" cap="none" spc="0">
                        <a:solidFill>
                          <a:schemeClr val="tx1"/>
                        </a:solidFill>
                        <a:latin typeface="+mj-lt"/>
                        <a:cs typeface="Calibri"/>
                      </a:endParaRPr>
                    </a:p>
                  </a:txBody>
                  <a:tcPr marL="0" marR="0" marT="0" marB="0" anchor="ctr">
                    <a:solidFill>
                      <a:schemeClr val="accent1">
                        <a:lumMod val="20000"/>
                        <a:lumOff val="80000"/>
                      </a:schemeClr>
                    </a:solidFill>
                  </a:tcPr>
                </a:tc>
                <a:tc>
                  <a:txBody>
                    <a:bodyPr/>
                    <a:lstStyle/>
                    <a:p>
                      <a:pPr algn="ctr">
                        <a:defRPr/>
                      </a:pPr>
                      <a:r>
                        <a:rPr lang="fr-FR" sz="1000" b="1" dirty="0">
                          <a:solidFill>
                            <a:srgbClr val="FF0000"/>
                          </a:solidFill>
                          <a:latin typeface="Calibri"/>
                          <a:ea typeface="Arial"/>
                          <a:cs typeface="Arial"/>
                        </a:rPr>
                        <a:t>96</a:t>
                      </a:r>
                      <a:endParaRPr sz="1000" b="1" dirty="0">
                        <a:solidFill>
                          <a:srgbClr val="FF0000"/>
                        </a:solidFill>
                        <a:latin typeface="Calibri"/>
                        <a:ea typeface="Arial"/>
                        <a:cs typeface="Arial"/>
                      </a:endParaRPr>
                    </a:p>
                  </a:txBody>
                  <a:tcPr marL="0" marR="0" marT="0" marB="0" anchor="ctr">
                    <a:solidFill>
                      <a:schemeClr val="accent6">
                        <a:lumMod val="20000"/>
                        <a:lumOff val="80000"/>
                      </a:schemeClr>
                    </a:solidFill>
                  </a:tcPr>
                </a:tc>
                <a:tc>
                  <a:txBody>
                    <a:bodyPr/>
                    <a:lstStyle/>
                    <a:p>
                      <a:pPr algn="ctr">
                        <a:defRPr/>
                      </a:pPr>
                      <a:r>
                        <a:rPr lang="fr-FR" sz="1000" b="1" dirty="0" smtClean="0">
                          <a:solidFill>
                            <a:srgbClr val="FF0000"/>
                          </a:solidFill>
                          <a:latin typeface="Calibri"/>
                          <a:ea typeface="Arial"/>
                          <a:cs typeface="Arial"/>
                        </a:rPr>
                        <a:t>90,6</a:t>
                      </a:r>
                      <a:r>
                        <a:rPr lang="fr-FR" sz="1000" b="1" baseline="0" dirty="0" smtClean="0">
                          <a:solidFill>
                            <a:srgbClr val="FF0000"/>
                          </a:solidFill>
                          <a:latin typeface="Calibri"/>
                          <a:ea typeface="Arial"/>
                          <a:cs typeface="Arial"/>
                        </a:rPr>
                        <a:t> </a:t>
                      </a:r>
                      <a:r>
                        <a:rPr lang="fr-FR" sz="1000" b="1" dirty="0" smtClean="0">
                          <a:solidFill>
                            <a:srgbClr val="FF0000"/>
                          </a:solidFill>
                          <a:latin typeface="Calibri"/>
                          <a:ea typeface="Arial"/>
                          <a:cs typeface="Arial"/>
                        </a:rPr>
                        <a:t>%</a:t>
                      </a:r>
                      <a:endParaRPr sz="1000" b="1" dirty="0">
                        <a:solidFill>
                          <a:srgbClr val="FF0000"/>
                        </a:solidFill>
                        <a:latin typeface="Calibri"/>
                        <a:ea typeface="Arial"/>
                        <a:cs typeface="Arial"/>
                      </a:endParaRPr>
                    </a:p>
                  </a:txBody>
                  <a:tcPr marL="0" marR="0" marT="0" marB="0" anchor="ctr">
                    <a:solidFill>
                      <a:schemeClr val="accent6">
                        <a:lumMod val="20000"/>
                        <a:lumOff val="80000"/>
                      </a:schemeClr>
                    </a:solidFill>
                  </a:tcPr>
                </a:tc>
                <a:extLst>
                  <a:ext uri="{0D108BD9-81ED-4DB2-BD59-A6C34878D82A}">
                    <a16:rowId xmlns:a16="http://schemas.microsoft.com/office/drawing/2014/main" val="10002"/>
                  </a:ext>
                </a:extLst>
              </a:tr>
              <a:tr h="610263">
                <a:tc>
                  <a:txBody>
                    <a:bodyPr/>
                    <a:lstStyle/>
                    <a:p>
                      <a:pPr algn="ctr">
                        <a:spcAft>
                          <a:spcPts val="0"/>
                        </a:spcAft>
                        <a:defRPr/>
                      </a:pPr>
                      <a:r>
                        <a:rPr lang="fr-FR" sz="900" b="1" i="0" u="none" strike="noStrike" cap="none" spc="0">
                          <a:solidFill>
                            <a:schemeClr val="lt1"/>
                          </a:solidFill>
                          <a:latin typeface="Calibri"/>
                          <a:ea typeface="+mn-ea"/>
                          <a:cs typeface="Calibri"/>
                        </a:rPr>
                        <a:t>CRÉTEIL</a:t>
                      </a:r>
                      <a:endParaRPr sz="1400"/>
                    </a:p>
                  </a:txBody>
                  <a:tcPr marL="68580" marR="68580" marT="34290" marB="34290" anchor="ctr">
                    <a:solidFill>
                      <a:schemeClr val="accent1"/>
                    </a:solidFill>
                  </a:tcPr>
                </a:tc>
                <a:tc>
                  <a:txBody>
                    <a:bodyPr/>
                    <a:lstStyle/>
                    <a:p>
                      <a:pPr marL="0" algn="ctr" defTabSz="914400">
                        <a:spcAft>
                          <a:spcPts val="0"/>
                        </a:spcAft>
                        <a:defRPr/>
                      </a:pPr>
                      <a:r>
                        <a:rPr lang="fr-FR" sz="800" b="0" i="1">
                          <a:solidFill>
                            <a:schemeClr val="dk1"/>
                          </a:solidFill>
                          <a:latin typeface="+mj-lt"/>
                          <a:ea typeface="Arial"/>
                          <a:cs typeface="Arial"/>
                        </a:rPr>
                        <a:t>347</a:t>
                      </a: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a:solidFill>
                            <a:schemeClr val="dk1"/>
                          </a:solidFill>
                          <a:latin typeface="+mj-lt"/>
                          <a:ea typeface="Arial"/>
                          <a:cs typeface="Arial"/>
                        </a:rPr>
                        <a:t>95,4</a:t>
                      </a: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i="1">
                          <a:solidFill>
                            <a:schemeClr val="dk1"/>
                          </a:solidFill>
                          <a:latin typeface="+mj-lt"/>
                          <a:ea typeface="Arial"/>
                          <a:cs typeface="Arial"/>
                        </a:rPr>
                        <a:t>254</a:t>
                      </a: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Arial"/>
                          <a:cs typeface="Arial"/>
                        </a:rPr>
                        <a:t>90,6</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dirty="0">
                          <a:solidFill>
                            <a:schemeClr val="dk1"/>
                          </a:solidFill>
                          <a:latin typeface="+mj-lt"/>
                          <a:ea typeface="+mn-ea"/>
                          <a:cs typeface="+mn-cs"/>
                        </a:rPr>
                        <a:t>320 </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mn-ea"/>
                          <a:cs typeface="+mn-cs"/>
                        </a:rPr>
                        <a:t>91,3</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dirty="0">
                          <a:solidFill>
                            <a:schemeClr val="dk1"/>
                          </a:solidFill>
                          <a:latin typeface="+mj-lt"/>
                          <a:ea typeface="+mn-ea"/>
                          <a:cs typeface="+mn-cs"/>
                        </a:rPr>
                        <a:t>364</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u="none" strike="noStrike" cap="none" spc="0" dirty="0">
                          <a:solidFill>
                            <a:schemeClr val="dk1"/>
                          </a:solidFill>
                          <a:latin typeface="+mj-lt"/>
                          <a:ea typeface="+mn-ea"/>
                          <a:cs typeface="Calibri"/>
                        </a:rPr>
                        <a:t>89</a:t>
                      </a:r>
                      <a:endParaRPr lang="fr-FR" sz="800" b="0" i="1" u="none" strike="noStrike" cap="none" spc="0" dirty="0">
                        <a:solidFill>
                          <a:schemeClr val="dk1"/>
                        </a:solidFill>
                        <a:latin typeface="+mj-lt"/>
                        <a:cs typeface="Calibri"/>
                      </a:endParaRPr>
                    </a:p>
                  </a:txBody>
                  <a:tcPr marL="0" marR="0" marT="0" marB="0" anchor="ctr">
                    <a:solidFill>
                      <a:schemeClr val="accent1">
                        <a:lumMod val="20000"/>
                        <a:lumOff val="80000"/>
                      </a:schemeClr>
                    </a:solidFill>
                  </a:tcPr>
                </a:tc>
                <a:tc>
                  <a:txBody>
                    <a:bodyPr/>
                    <a:lstStyle/>
                    <a:p>
                      <a:pPr marL="0" algn="ctr" defTabSz="914400">
                        <a:spcAft>
                          <a:spcPts val="0"/>
                        </a:spcAft>
                        <a:defRPr/>
                      </a:pP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dirty="0">
                          <a:solidFill>
                            <a:schemeClr val="dk1"/>
                          </a:solidFill>
                          <a:latin typeface="+mj-lt"/>
                          <a:ea typeface="+mn-ea"/>
                          <a:cs typeface="+mn-cs"/>
                        </a:rPr>
                        <a:t>240</a:t>
                      </a:r>
                      <a:endParaRPr sz="800" b="0" i="1" dirty="0">
                        <a:solidFill>
                          <a:schemeClr val="dk1"/>
                        </a:solidFill>
                        <a:latin typeface="+mj-lt"/>
                        <a:ea typeface="Arial"/>
                        <a:cs typeface="Arial"/>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smtClean="0">
                          <a:solidFill>
                            <a:schemeClr val="dk1"/>
                          </a:solidFill>
                          <a:latin typeface="+mj-lt"/>
                          <a:ea typeface="+mn-ea"/>
                          <a:cs typeface="+mn-cs"/>
                        </a:rPr>
                        <a:t>90,5%</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a:solidFill>
                            <a:schemeClr val="tx1"/>
                          </a:solidFill>
                          <a:latin typeface="+mj-lt"/>
                          <a:ea typeface="+mn-ea"/>
                          <a:cs typeface="+mn-cs"/>
                        </a:rPr>
                        <a:t>249 </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i="0" u="none" strike="noStrike" cap="none" spc="0">
                          <a:solidFill>
                            <a:schemeClr val="tx1"/>
                          </a:solidFill>
                          <a:latin typeface="+mj-lt"/>
                          <a:ea typeface="+mn-ea"/>
                          <a:cs typeface="Calibri"/>
                        </a:rPr>
                        <a:t>82,3%</a:t>
                      </a:r>
                      <a:endParaRPr sz="800" b="1" i="0" u="none" strike="noStrike" cap="none" spc="0">
                        <a:solidFill>
                          <a:schemeClr val="tx1"/>
                        </a:solidFill>
                        <a:latin typeface="+mj-lt"/>
                        <a:cs typeface="Calibri"/>
                      </a:endParaRPr>
                    </a:p>
                  </a:txBody>
                  <a:tcPr marL="0" marR="0" marT="0" marB="0" anchor="ctr">
                    <a:solidFill>
                      <a:schemeClr val="accent1">
                        <a:lumMod val="20000"/>
                        <a:lumOff val="80000"/>
                      </a:schemeClr>
                    </a:solidFill>
                  </a:tcPr>
                </a:tc>
                <a:tc>
                  <a:txBody>
                    <a:bodyPr/>
                    <a:lstStyle/>
                    <a:p>
                      <a:pPr algn="ctr">
                        <a:defRPr/>
                      </a:pPr>
                      <a:r>
                        <a:rPr lang="fr-FR" sz="1000" b="1" dirty="0">
                          <a:solidFill>
                            <a:srgbClr val="FF0000"/>
                          </a:solidFill>
                          <a:latin typeface="Calibri"/>
                          <a:ea typeface="Arial"/>
                          <a:cs typeface="Arial"/>
                        </a:rPr>
                        <a:t>249 </a:t>
                      </a:r>
                    </a:p>
                  </a:txBody>
                  <a:tcPr marL="0" marR="0" marT="0" marB="0" anchor="ctr">
                    <a:solidFill>
                      <a:schemeClr val="accent6">
                        <a:lumMod val="20000"/>
                        <a:lumOff val="80000"/>
                      </a:schemeClr>
                    </a:solidFill>
                  </a:tcPr>
                </a:tc>
                <a:tc>
                  <a:txBody>
                    <a:bodyPr/>
                    <a:lstStyle/>
                    <a:p>
                      <a:pPr algn="ctr">
                        <a:defRPr/>
                      </a:pPr>
                      <a:r>
                        <a:rPr lang="fr-FR" sz="1000" b="1" dirty="0" smtClean="0">
                          <a:solidFill>
                            <a:srgbClr val="FF0000"/>
                          </a:solidFill>
                          <a:latin typeface="Calibri"/>
                          <a:ea typeface="Arial"/>
                          <a:cs typeface="Arial"/>
                        </a:rPr>
                        <a:t>86,3 %</a:t>
                      </a:r>
                      <a:endParaRPr sz="1000" b="1" dirty="0">
                        <a:solidFill>
                          <a:srgbClr val="FF0000"/>
                        </a:solidFill>
                        <a:latin typeface="Calibri"/>
                        <a:ea typeface="Arial"/>
                        <a:cs typeface="Arial"/>
                      </a:endParaRPr>
                    </a:p>
                  </a:txBody>
                  <a:tcPr marL="0" marR="0" marT="0" marB="0" anchor="ctr">
                    <a:solidFill>
                      <a:schemeClr val="accent6">
                        <a:lumMod val="20000"/>
                        <a:lumOff val="80000"/>
                      </a:schemeClr>
                    </a:solidFill>
                  </a:tcPr>
                </a:tc>
                <a:extLst>
                  <a:ext uri="{0D108BD9-81ED-4DB2-BD59-A6C34878D82A}">
                    <a16:rowId xmlns:a16="http://schemas.microsoft.com/office/drawing/2014/main" val="10003"/>
                  </a:ext>
                </a:extLst>
              </a:tr>
              <a:tr h="610263">
                <a:tc>
                  <a:txBody>
                    <a:bodyPr/>
                    <a:lstStyle/>
                    <a:p>
                      <a:pPr algn="ctr">
                        <a:spcAft>
                          <a:spcPts val="0"/>
                        </a:spcAft>
                        <a:defRPr/>
                      </a:pPr>
                      <a:r>
                        <a:rPr lang="fr-FR" sz="900" b="1" i="0" u="none" strike="noStrike" cap="none" spc="0">
                          <a:solidFill>
                            <a:schemeClr val="lt1"/>
                          </a:solidFill>
                          <a:latin typeface="Calibri"/>
                          <a:cs typeface="Calibri"/>
                        </a:rPr>
                        <a:t>VERSAILLES</a:t>
                      </a:r>
                      <a:endParaRPr lang="fr-FR" sz="1400" b="1" i="0" u="none" strike="noStrike" cap="none" spc="0">
                        <a:solidFill>
                          <a:schemeClr val="lt1"/>
                        </a:solidFill>
                        <a:latin typeface="Calibri"/>
                        <a:cs typeface="Calibri"/>
                      </a:endParaRPr>
                    </a:p>
                  </a:txBody>
                  <a:tcPr marL="68580" marR="68580" marT="34290" marB="34290" anchor="ctr">
                    <a:solidFill>
                      <a:schemeClr val="accent1"/>
                    </a:solidFill>
                  </a:tcPr>
                </a:tc>
                <a:tc>
                  <a:txBody>
                    <a:bodyPr/>
                    <a:lstStyle/>
                    <a:p>
                      <a:pPr marL="0" algn="ctr" defTabSz="914400">
                        <a:spcAft>
                          <a:spcPts val="0"/>
                        </a:spcAft>
                        <a:defRPr/>
                      </a:pPr>
                      <a:r>
                        <a:rPr lang="fr-FR" sz="800" b="0" i="1">
                          <a:solidFill>
                            <a:schemeClr val="dk1"/>
                          </a:solidFill>
                          <a:latin typeface="+mj-lt"/>
                          <a:ea typeface="+mn-ea"/>
                          <a:cs typeface="+mn-cs"/>
                        </a:rPr>
                        <a:t>405</a:t>
                      </a: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a:solidFill>
                            <a:schemeClr val="dk1"/>
                          </a:solidFill>
                          <a:latin typeface="+mj-lt"/>
                          <a:ea typeface="+mn-ea"/>
                          <a:cs typeface="+mn-cs"/>
                        </a:rPr>
                        <a:t>90,9</a:t>
                      </a: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r>
                        <a:rPr lang="fr-FR" sz="800" b="0" i="1">
                          <a:solidFill>
                            <a:schemeClr val="dk1"/>
                          </a:solidFill>
                          <a:latin typeface="+mj-lt"/>
                          <a:ea typeface="+mn-ea"/>
                          <a:cs typeface="+mn-cs"/>
                        </a:rPr>
                        <a:t> 400</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a:solidFill>
                            <a:schemeClr val="dk1"/>
                          </a:solidFill>
                          <a:latin typeface="+mj-lt"/>
                          <a:ea typeface="+mn-ea"/>
                          <a:cs typeface="+mn-cs"/>
                        </a:rPr>
                        <a:t> </a:t>
                      </a:r>
                      <a:r>
                        <a:rPr lang="fr-FR" sz="800" b="0">
                          <a:solidFill>
                            <a:schemeClr val="dk1"/>
                          </a:solidFill>
                          <a:latin typeface="+mj-lt"/>
                          <a:ea typeface="Arial"/>
                          <a:cs typeface="Arial"/>
                        </a:rPr>
                        <a:t>91</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a:solidFill>
                            <a:schemeClr val="dk1"/>
                          </a:solidFill>
                          <a:latin typeface="+mj-lt"/>
                          <a:ea typeface="+mn-ea"/>
                          <a:cs typeface="+mn-cs"/>
                        </a:rPr>
                        <a:t> 498 </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a:solidFill>
                            <a:schemeClr val="dk1"/>
                          </a:solidFill>
                          <a:latin typeface="+mj-lt"/>
                          <a:ea typeface="+mn-ea"/>
                          <a:cs typeface="+mn-cs"/>
                        </a:rPr>
                        <a:t>90,3</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a:solidFill>
                            <a:schemeClr val="dk1"/>
                          </a:solidFill>
                          <a:latin typeface="+mj-lt"/>
                          <a:ea typeface="+mn-ea"/>
                          <a:cs typeface="+mn-cs"/>
                        </a:rPr>
                        <a:t>543</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i="1" u="none" strike="noStrike" cap="none" spc="0">
                          <a:solidFill>
                            <a:schemeClr val="dk1"/>
                          </a:solidFill>
                          <a:latin typeface="+mj-lt"/>
                          <a:ea typeface="+mn-ea"/>
                          <a:cs typeface="Calibri"/>
                        </a:rPr>
                        <a:t>89,3</a:t>
                      </a:r>
                      <a:endParaRPr lang="fr-FR" sz="800" b="0" i="1" u="none" strike="noStrike" cap="none" spc="0">
                        <a:solidFill>
                          <a:schemeClr val="dk1"/>
                        </a:solidFill>
                        <a:latin typeface="+mj-lt"/>
                        <a:cs typeface="Calibri"/>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a:solidFill>
                            <a:schemeClr val="dk1"/>
                          </a:solidFill>
                          <a:latin typeface="+mj-lt"/>
                          <a:ea typeface="+mn-ea"/>
                          <a:cs typeface="+mn-cs"/>
                        </a:rPr>
                        <a:t>520</a:t>
                      </a: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mn-ea"/>
                          <a:cs typeface="+mn-cs"/>
                        </a:rPr>
                        <a:t>94,1</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a:solidFill>
                            <a:schemeClr val="dk1"/>
                          </a:solidFill>
                          <a:latin typeface="+mj-lt"/>
                          <a:ea typeface="+mn-ea"/>
                          <a:cs typeface="+mn-cs"/>
                        </a:rPr>
                        <a:t>481</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0" dirty="0" smtClean="0">
                          <a:solidFill>
                            <a:schemeClr val="dk1"/>
                          </a:solidFill>
                          <a:latin typeface="+mj-lt"/>
                          <a:ea typeface="+mn-ea"/>
                          <a:cs typeface="+mn-cs"/>
                        </a:rPr>
                        <a:t>91,6%</a:t>
                      </a:r>
                      <a:endParaRPr sz="800"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dirty="0">
                          <a:solidFill>
                            <a:schemeClr val="tx1"/>
                          </a:solidFill>
                          <a:latin typeface="+mj-lt"/>
                          <a:ea typeface="+mn-ea"/>
                          <a:cs typeface="+mn-cs"/>
                        </a:rPr>
                        <a:t>403</a:t>
                      </a:r>
                      <a:endParaRPr sz="800" dirty="0">
                        <a:solidFill>
                          <a:schemeClr val="tx1"/>
                        </a:solidFill>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i="0" u="none" strike="noStrike" cap="none" spc="0" dirty="0">
                          <a:solidFill>
                            <a:schemeClr val="tx1"/>
                          </a:solidFill>
                          <a:latin typeface="+mj-lt"/>
                          <a:ea typeface="+mn-ea"/>
                          <a:cs typeface="Calibri"/>
                        </a:rPr>
                        <a:t>88%</a:t>
                      </a:r>
                      <a:endParaRPr sz="800" b="1" i="0" u="none" strike="noStrike" cap="none" spc="0" dirty="0">
                        <a:solidFill>
                          <a:schemeClr val="tx1"/>
                        </a:solidFill>
                        <a:latin typeface="+mj-lt"/>
                        <a:cs typeface="Calibri"/>
                      </a:endParaRPr>
                    </a:p>
                  </a:txBody>
                  <a:tcPr marL="0" marR="0" marT="0" marB="0" anchor="ctr">
                    <a:solidFill>
                      <a:schemeClr val="accent1">
                        <a:lumMod val="20000"/>
                        <a:lumOff val="80000"/>
                      </a:schemeClr>
                    </a:solidFill>
                  </a:tcPr>
                </a:tc>
                <a:tc>
                  <a:txBody>
                    <a:bodyPr/>
                    <a:lstStyle/>
                    <a:p>
                      <a:pPr algn="ctr">
                        <a:defRPr/>
                      </a:pPr>
                      <a:r>
                        <a:rPr lang="fr-FR" sz="1000" b="1" dirty="0">
                          <a:solidFill>
                            <a:srgbClr val="FF0000"/>
                          </a:solidFill>
                          <a:latin typeface="Calibri"/>
                          <a:ea typeface="Arial"/>
                          <a:cs typeface="Arial"/>
                        </a:rPr>
                        <a:t>432</a:t>
                      </a:r>
                      <a:endParaRPr sz="1000" dirty="0"/>
                    </a:p>
                  </a:txBody>
                  <a:tcPr marL="0" marR="0" marT="0" marB="0" anchor="ctr">
                    <a:solidFill>
                      <a:schemeClr val="accent6">
                        <a:lumMod val="20000"/>
                        <a:lumOff val="80000"/>
                      </a:schemeClr>
                    </a:solidFill>
                  </a:tcPr>
                </a:tc>
                <a:tc>
                  <a:txBody>
                    <a:bodyPr/>
                    <a:lstStyle/>
                    <a:p>
                      <a:pPr algn="ctr">
                        <a:defRPr/>
                      </a:pPr>
                      <a:r>
                        <a:rPr lang="fr-FR" sz="1000" b="1" dirty="0" smtClean="0">
                          <a:solidFill>
                            <a:srgbClr val="FF0000"/>
                          </a:solidFill>
                          <a:latin typeface="Calibri"/>
                          <a:ea typeface="Arial"/>
                          <a:cs typeface="Arial"/>
                        </a:rPr>
                        <a:t>88,2 %</a:t>
                      </a:r>
                      <a:endParaRPr sz="1000" dirty="0"/>
                    </a:p>
                  </a:txBody>
                  <a:tcPr marL="0" marR="0" marT="0" marB="0" anchor="ctr">
                    <a:solidFill>
                      <a:schemeClr val="accent6">
                        <a:lumMod val="20000"/>
                        <a:lumOff val="80000"/>
                      </a:schemeClr>
                    </a:solidFill>
                  </a:tcPr>
                </a:tc>
                <a:extLst>
                  <a:ext uri="{0D108BD9-81ED-4DB2-BD59-A6C34878D82A}">
                    <a16:rowId xmlns:a16="http://schemas.microsoft.com/office/drawing/2014/main" val="10004"/>
                  </a:ext>
                </a:extLst>
              </a:tr>
              <a:tr h="610263">
                <a:tc>
                  <a:txBody>
                    <a:bodyPr/>
                    <a:lstStyle/>
                    <a:p>
                      <a:pPr algn="ctr">
                        <a:spcAft>
                          <a:spcPts val="0"/>
                        </a:spcAft>
                        <a:defRPr/>
                      </a:pPr>
                      <a:r>
                        <a:rPr lang="fr-FR" sz="900" b="1" i="0" u="none" strike="noStrike" cap="none" spc="0">
                          <a:solidFill>
                            <a:schemeClr val="lt1"/>
                          </a:solidFill>
                          <a:latin typeface="Calibri"/>
                          <a:ea typeface="+mn-ea"/>
                          <a:cs typeface="Calibri"/>
                        </a:rPr>
                        <a:t>NATIONAL</a:t>
                      </a:r>
                      <a:endParaRPr sz="1400"/>
                    </a:p>
                  </a:txBody>
                  <a:tcPr marL="68580" marR="68580" marT="34290" marB="34290" anchor="ctr">
                    <a:solidFill>
                      <a:schemeClr val="accent1"/>
                    </a:solidFill>
                  </a:tcPr>
                </a:tc>
                <a:tc>
                  <a:txBody>
                    <a:bodyPr/>
                    <a:lstStyle/>
                    <a:p>
                      <a:pPr marL="0" algn="ctr" defTabSz="914400">
                        <a:spcAft>
                          <a:spcPts val="0"/>
                        </a:spcAft>
                        <a:defRPr/>
                      </a:pP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endParaRPr sz="800">
                        <a:latin typeface="+mj-lt"/>
                      </a:endParaRPr>
                    </a:p>
                  </a:txBody>
                  <a:tcPr marL="68580" marR="68580" marT="34290" marB="34290" anchor="ctr">
                    <a:solidFill>
                      <a:schemeClr val="accent1">
                        <a:lumMod val="20000"/>
                        <a:lumOff val="80000"/>
                      </a:schemeClr>
                    </a:solidFill>
                  </a:tcPr>
                </a:tc>
                <a:tc>
                  <a:txBody>
                    <a:bodyPr/>
                    <a:lstStyle/>
                    <a:p>
                      <a:pPr marL="0" algn="ctr" defTabSz="914400">
                        <a:spcAft>
                          <a:spcPts val="0"/>
                        </a:spcAft>
                        <a:defRPr/>
                      </a:pP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endParaRPr sz="80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sz="800" b="1" dirty="0">
                          <a:latin typeface="+mj-lt"/>
                        </a:rPr>
                        <a:t>91,5</a:t>
                      </a:r>
                    </a:p>
                  </a:txBody>
                  <a:tcPr marL="0" marR="0" marT="0" marB="0" anchor="ctr">
                    <a:solidFill>
                      <a:schemeClr val="accent1">
                        <a:lumMod val="20000"/>
                        <a:lumOff val="80000"/>
                      </a:schemeClr>
                    </a:solidFill>
                  </a:tcPr>
                </a:tc>
                <a:tc>
                  <a:txBody>
                    <a:bodyPr/>
                    <a:lstStyle/>
                    <a:p>
                      <a:pPr marL="0" algn="ctr" defTabSz="914400">
                        <a:spcAft>
                          <a:spcPts val="0"/>
                        </a:spcAft>
                        <a:defRPr/>
                      </a:pPr>
                      <a:endParaRPr sz="800" b="1"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i="1" u="none" strike="noStrike" cap="none" spc="0" dirty="0">
                          <a:solidFill>
                            <a:schemeClr val="dk1"/>
                          </a:solidFill>
                          <a:latin typeface="+mj-lt"/>
                          <a:cs typeface="Calibri"/>
                        </a:rPr>
                        <a:t>90,3</a:t>
                      </a:r>
                    </a:p>
                  </a:txBody>
                  <a:tcPr marL="0" marR="0" marT="0" marB="0" anchor="ctr">
                    <a:solidFill>
                      <a:schemeClr val="accent1">
                        <a:lumMod val="20000"/>
                        <a:lumOff val="80000"/>
                      </a:schemeClr>
                    </a:solidFill>
                  </a:tcPr>
                </a:tc>
                <a:tc>
                  <a:txBody>
                    <a:bodyPr/>
                    <a:lstStyle/>
                    <a:p>
                      <a:pPr marL="0" algn="ctr" defTabSz="914400">
                        <a:spcAft>
                          <a:spcPts val="0"/>
                        </a:spcAft>
                        <a:defRPr/>
                      </a:pPr>
                      <a:endParaRPr sz="800" b="1"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sz="800" b="1" dirty="0">
                          <a:latin typeface="+mj-lt"/>
                        </a:rPr>
                        <a:t>95,8</a:t>
                      </a:r>
                    </a:p>
                  </a:txBody>
                  <a:tcPr marL="0" marR="0" marT="0" marB="0" anchor="ctr">
                    <a:solidFill>
                      <a:schemeClr val="accent1">
                        <a:lumMod val="20000"/>
                        <a:lumOff val="80000"/>
                      </a:schemeClr>
                    </a:solidFill>
                  </a:tcPr>
                </a:tc>
                <a:tc>
                  <a:txBody>
                    <a:bodyPr/>
                    <a:lstStyle/>
                    <a:p>
                      <a:pPr marL="0" algn="ctr" defTabSz="914400">
                        <a:spcAft>
                          <a:spcPts val="0"/>
                        </a:spcAft>
                        <a:defRPr/>
                      </a:pPr>
                      <a:endParaRPr sz="800" b="1"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sz="800" b="1" dirty="0" smtClean="0">
                          <a:latin typeface="+mj-lt"/>
                        </a:rPr>
                        <a:t>94,0</a:t>
                      </a:r>
                      <a:r>
                        <a:rPr lang="fr-FR" sz="800" b="1" dirty="0" smtClean="0">
                          <a:latin typeface="+mj-lt"/>
                        </a:rPr>
                        <a:t>%</a:t>
                      </a:r>
                      <a:endParaRPr sz="800" b="1" dirty="0">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endParaRPr sz="800" b="1" dirty="0">
                        <a:solidFill>
                          <a:schemeClr val="tx1"/>
                        </a:solidFill>
                        <a:latin typeface="+mj-lt"/>
                      </a:endParaRPr>
                    </a:p>
                  </a:txBody>
                  <a:tcPr marL="0" marR="0" marT="0" marB="0" anchor="ctr">
                    <a:solidFill>
                      <a:schemeClr val="accent1">
                        <a:lumMod val="20000"/>
                        <a:lumOff val="80000"/>
                      </a:schemeClr>
                    </a:solidFill>
                  </a:tcPr>
                </a:tc>
                <a:tc>
                  <a:txBody>
                    <a:bodyPr/>
                    <a:lstStyle/>
                    <a:p>
                      <a:pPr marL="0" algn="ctr" defTabSz="914400">
                        <a:spcAft>
                          <a:spcPts val="0"/>
                        </a:spcAft>
                        <a:defRPr/>
                      </a:pPr>
                      <a:r>
                        <a:rPr lang="fr-FR" sz="800" b="1" i="0" u="none" strike="noStrike" cap="none" spc="0" dirty="0">
                          <a:solidFill>
                            <a:schemeClr val="tx1"/>
                          </a:solidFill>
                          <a:latin typeface="+mj-lt"/>
                          <a:cs typeface="Calibri"/>
                        </a:rPr>
                        <a:t>90,6% </a:t>
                      </a:r>
                      <a:endParaRPr sz="800" b="1" dirty="0">
                        <a:latin typeface="+mj-lt"/>
                      </a:endParaRPr>
                    </a:p>
                  </a:txBody>
                  <a:tcPr marL="0" marR="0" marT="0" marB="0" anchor="ctr">
                    <a:solidFill>
                      <a:schemeClr val="accent1">
                        <a:lumMod val="20000"/>
                        <a:lumOff val="80000"/>
                      </a:schemeClr>
                    </a:solidFill>
                  </a:tcPr>
                </a:tc>
                <a:tc>
                  <a:txBody>
                    <a:bodyPr/>
                    <a:lstStyle/>
                    <a:p>
                      <a:pPr algn="ctr">
                        <a:defRPr/>
                      </a:pPr>
                      <a:endParaRPr sz="1000" b="1" dirty="0">
                        <a:solidFill>
                          <a:srgbClr val="FF0000"/>
                        </a:solidFill>
                        <a:latin typeface="Calibri"/>
                        <a:ea typeface="Arial"/>
                        <a:cs typeface="Arial"/>
                      </a:endParaRPr>
                    </a:p>
                  </a:txBody>
                  <a:tcPr marL="0" marR="0" marT="0" marB="0" anchor="ctr">
                    <a:solidFill>
                      <a:schemeClr val="accent6">
                        <a:lumMod val="20000"/>
                        <a:lumOff val="80000"/>
                      </a:schemeClr>
                    </a:solidFill>
                  </a:tcPr>
                </a:tc>
                <a:tc>
                  <a:txBody>
                    <a:bodyPr/>
                    <a:lstStyle/>
                    <a:p>
                      <a:pPr algn="ctr">
                        <a:defRPr/>
                      </a:pPr>
                      <a:r>
                        <a:rPr lang="fr-FR" sz="1000" b="1" dirty="0" smtClean="0">
                          <a:solidFill>
                            <a:srgbClr val="FF0000"/>
                          </a:solidFill>
                          <a:latin typeface="Calibri"/>
                          <a:ea typeface="Arial"/>
                          <a:cs typeface="Arial"/>
                        </a:rPr>
                        <a:t>90,4 %</a:t>
                      </a:r>
                      <a:endParaRPr sz="1000" b="1" dirty="0">
                        <a:solidFill>
                          <a:srgbClr val="FF0000"/>
                        </a:solidFill>
                        <a:latin typeface="Calibri"/>
                        <a:ea typeface="Arial"/>
                        <a:cs typeface="Arial"/>
                      </a:endParaRPr>
                    </a:p>
                  </a:txBody>
                  <a:tcPr marL="0" marR="0" marT="0" marB="0" anchor="c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830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35889922" name="Titre 1"/>
          <p:cNvSpPr>
            <a:spLocks noGrp="1"/>
          </p:cNvSpPr>
          <p:nvPr>
            <p:ph type="title"/>
          </p:nvPr>
        </p:nvSpPr>
        <p:spPr bwMode="auto"/>
        <p:txBody>
          <a:bodyPr/>
          <a:lstStyle/>
          <a:p>
            <a:pPr>
              <a:defRPr/>
            </a:pPr>
            <a:r>
              <a:rPr/>
              <a:t>Suivi des résultats</a:t>
            </a:r>
          </a:p>
        </p:txBody>
      </p:sp>
      <p:pic>
        <p:nvPicPr>
          <p:cNvPr id="37595400" name="Image 37595399"/>
          <p:cNvPicPr>
            <a:picLocks noChangeAspect="1"/>
          </p:cNvPicPr>
          <p:nvPr/>
        </p:nvPicPr>
        <p:blipFill>
          <a:blip r:embed="rId2"/>
          <a:stretch/>
        </p:blipFill>
        <p:spPr bwMode="auto">
          <a:xfrm>
            <a:off x="1656457" y="1063228"/>
            <a:ext cx="5615684" cy="3360077"/>
          </a:xfrm>
          <a:prstGeom prst="rect">
            <a:avLst/>
          </a:prstGeom>
        </p:spPr>
      </p:pic>
    </p:spTree>
    <p:extLst>
      <p:ext uri="{BB962C8B-B14F-4D97-AF65-F5344CB8AC3E}">
        <p14:creationId xmlns:p14="http://schemas.microsoft.com/office/powerpoint/2010/main" val="166018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707" y="1491630"/>
            <a:ext cx="8030583" cy="3291508"/>
          </a:xfrm>
        </p:spPr>
        <p:txBody>
          <a:bodyPr/>
          <a:lstStyle/>
          <a:p>
            <a:r>
              <a:rPr lang="fr-FR" sz="2000" dirty="0"/>
              <a:t>Cette série est une </a:t>
            </a:r>
            <a:r>
              <a:rPr lang="fr-FR" sz="2000" b="1" dirty="0"/>
              <a:t>série </a:t>
            </a:r>
            <a:r>
              <a:rPr lang="fr-FR" sz="2000" b="1" dirty="0">
                <a:solidFill>
                  <a:srgbClr val="7030A0"/>
                </a:solidFill>
              </a:rPr>
              <a:t>scientifique</a:t>
            </a:r>
          </a:p>
          <a:p>
            <a:pPr marL="342900" indent="-342900">
              <a:buFontTx/>
              <a:buChar char="-"/>
            </a:pPr>
            <a:r>
              <a:rPr lang="fr-FR" sz="2000" dirty="0"/>
              <a:t>Tronc commun avec 3h de mathématiques </a:t>
            </a:r>
          </a:p>
          <a:p>
            <a:pPr marL="342900" indent="-342900">
              <a:buFontTx/>
              <a:buChar char="-"/>
            </a:pPr>
            <a:r>
              <a:rPr lang="fr-FR" sz="2000" dirty="0"/>
              <a:t>Des enseignements de spécialités exclusivement </a:t>
            </a:r>
            <a:r>
              <a:rPr lang="fr-FR" sz="2000" dirty="0" smtClean="0"/>
              <a:t>scientifiques</a:t>
            </a:r>
            <a:endParaRPr lang="fr-FR" sz="2000" dirty="0"/>
          </a:p>
        </p:txBody>
      </p:sp>
      <p:sp>
        <p:nvSpPr>
          <p:cNvPr id="6" name="Espace réservé du numéro de diapositive 5"/>
          <p:cNvSpPr>
            <a:spLocks noGrp="1"/>
          </p:cNvSpPr>
          <p:nvPr>
            <p:ph type="sldNum" sz="quarter" idx="12"/>
          </p:nvPr>
        </p:nvSpPr>
        <p:spPr/>
        <p:txBody>
          <a:bodyPr/>
          <a:lstStyle/>
          <a:p>
            <a:pPr>
              <a:defRPr/>
            </a:pPr>
            <a:fld id="{640814C6-D9A0-4BA9-A217-D3B152A26BD8}" type="slidenum">
              <a:rPr lang="fr-FR" altLang="fr-FR" smtClean="0"/>
              <a:pPr>
                <a:defRPr/>
              </a:pPr>
              <a:t>5</a:t>
            </a:fld>
            <a:endParaRPr lang="fr-FR" altLang="fr-FR"/>
          </a:p>
        </p:txBody>
      </p:sp>
      <p:grpSp>
        <p:nvGrpSpPr>
          <p:cNvPr id="8" name="Groupe 7"/>
          <p:cNvGrpSpPr/>
          <p:nvPr/>
        </p:nvGrpSpPr>
        <p:grpSpPr>
          <a:xfrm>
            <a:off x="526707" y="771550"/>
            <a:ext cx="8030583" cy="514667"/>
            <a:chOff x="361048" y="257333"/>
            <a:chExt cx="8030583" cy="514667"/>
          </a:xfrm>
        </p:grpSpPr>
        <p:sp>
          <p:nvSpPr>
            <p:cNvPr id="9" name="Rectangle 8"/>
            <p:cNvSpPr/>
            <p:nvPr/>
          </p:nvSpPr>
          <p:spPr>
            <a:xfrm>
              <a:off x="361048" y="257333"/>
              <a:ext cx="8030583" cy="514667"/>
            </a:xfrm>
            <a:prstGeom prst="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10" name="ZoneTexte 9"/>
            <p:cNvSpPr txBox="1"/>
            <p:nvPr/>
          </p:nvSpPr>
          <p:spPr>
            <a:xfrm>
              <a:off x="361048" y="257333"/>
              <a:ext cx="8030583" cy="514667"/>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S pour Sciences</a:t>
              </a:r>
            </a:p>
          </p:txBody>
        </p:sp>
      </p:gr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643758"/>
            <a:ext cx="1547586" cy="199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93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AB30F-958E-6D47-A402-8D335240AA50}"/>
              </a:ext>
            </a:extLst>
          </p:cNvPr>
          <p:cNvSpPr>
            <a:spLocks noGrp="1"/>
          </p:cNvSpPr>
          <p:nvPr>
            <p:ph type="title"/>
          </p:nvPr>
        </p:nvSpPr>
        <p:spPr>
          <a:xfrm>
            <a:off x="2123728" y="403509"/>
            <a:ext cx="4545459" cy="432048"/>
          </a:xfrm>
        </p:spPr>
        <p:txBody>
          <a:bodyPr/>
          <a:lstStyle/>
          <a:p>
            <a:r>
              <a:rPr lang="fr-FR" dirty="0"/>
              <a:t>Pour la STL-biotechnologies</a:t>
            </a:r>
          </a:p>
        </p:txBody>
      </p:sp>
      <p:graphicFrame>
        <p:nvGraphicFramePr>
          <p:cNvPr id="4" name="Espace réservé du contenu 3">
            <a:extLst>
              <a:ext uri="{FF2B5EF4-FFF2-40B4-BE49-F238E27FC236}">
                <a16:creationId xmlns:a16="http://schemas.microsoft.com/office/drawing/2014/main" id="{75222937-2A2D-3B4A-A120-7CBD0002C999}"/>
              </a:ext>
            </a:extLst>
          </p:cNvPr>
          <p:cNvGraphicFramePr>
            <a:graphicFrameLocks noGrp="1"/>
          </p:cNvGraphicFramePr>
          <p:nvPr>
            <p:ph idx="1"/>
            <p:extLst>
              <p:ext uri="{D42A27DB-BD31-4B8C-83A1-F6EECF244321}">
                <p14:modId xmlns:p14="http://schemas.microsoft.com/office/powerpoint/2010/main" val="2176041152"/>
              </p:ext>
            </p:extLst>
          </p:nvPr>
        </p:nvGraphicFramePr>
        <p:xfrm>
          <a:off x="0" y="987573"/>
          <a:ext cx="9143998" cy="3911417"/>
        </p:xfrm>
        <a:graphic>
          <a:graphicData uri="http://schemas.openxmlformats.org/drawingml/2006/table">
            <a:tbl>
              <a:tblPr firstRow="1" bandRow="1">
                <a:tableStyleId>{21E4AEA4-8DFA-4A89-87EB-49C32662AFE0}</a:tableStyleId>
              </a:tblPr>
              <a:tblGrid>
                <a:gridCol w="236066">
                  <a:extLst>
                    <a:ext uri="{9D8B030D-6E8A-4147-A177-3AD203B41FA5}">
                      <a16:colId xmlns:a16="http://schemas.microsoft.com/office/drawing/2014/main" val="3779073963"/>
                    </a:ext>
                  </a:extLst>
                </a:gridCol>
                <a:gridCol w="4337957">
                  <a:extLst>
                    <a:ext uri="{9D8B030D-6E8A-4147-A177-3AD203B41FA5}">
                      <a16:colId xmlns:a16="http://schemas.microsoft.com/office/drawing/2014/main" val="1773442770"/>
                    </a:ext>
                  </a:extLst>
                </a:gridCol>
                <a:gridCol w="302403">
                  <a:extLst>
                    <a:ext uri="{9D8B030D-6E8A-4147-A177-3AD203B41FA5}">
                      <a16:colId xmlns:a16="http://schemas.microsoft.com/office/drawing/2014/main" val="1135722807"/>
                    </a:ext>
                  </a:extLst>
                </a:gridCol>
                <a:gridCol w="4267572">
                  <a:extLst>
                    <a:ext uri="{9D8B030D-6E8A-4147-A177-3AD203B41FA5}">
                      <a16:colId xmlns:a16="http://schemas.microsoft.com/office/drawing/2014/main" val="1390799415"/>
                    </a:ext>
                  </a:extLst>
                </a:gridCol>
              </a:tblGrid>
              <a:tr h="368115">
                <a:tc gridSpan="2">
                  <a:txBody>
                    <a:bodyPr/>
                    <a:lstStyle/>
                    <a:p>
                      <a:pPr algn="ctr"/>
                      <a:r>
                        <a:rPr lang="fr-FR" sz="1800" dirty="0"/>
                        <a:t>En 1ere</a:t>
                      </a:r>
                    </a:p>
                  </a:txBody>
                  <a:tcPr marT="34292" marB="34292">
                    <a:solidFill>
                      <a:schemeClr val="accent1">
                        <a:lumMod val="75000"/>
                      </a:schemeClr>
                    </a:solidFill>
                  </a:tcPr>
                </a:tc>
                <a:tc hMerge="1">
                  <a:txBody>
                    <a:bodyPr/>
                    <a:lstStyle/>
                    <a:p>
                      <a:endParaRPr lang="fr-FR"/>
                    </a:p>
                  </a:txBody>
                  <a:tcPr/>
                </a:tc>
                <a:tc gridSpan="2">
                  <a:txBody>
                    <a:bodyPr/>
                    <a:lstStyle/>
                    <a:p>
                      <a:pPr algn="ctr"/>
                      <a:r>
                        <a:rPr lang="fr-FR" sz="1800" dirty="0"/>
                        <a:t>En Terminale</a:t>
                      </a:r>
                    </a:p>
                  </a:txBody>
                  <a:tcPr marT="34292" marB="34292">
                    <a:solidFill>
                      <a:schemeClr val="accent1">
                        <a:lumMod val="75000"/>
                      </a:schemeClr>
                    </a:solidFill>
                  </a:tcPr>
                </a:tc>
                <a:tc hMerge="1">
                  <a:txBody>
                    <a:bodyPr/>
                    <a:lstStyle/>
                    <a:p>
                      <a:endParaRPr lang="fr-FR"/>
                    </a:p>
                  </a:txBody>
                  <a:tcPr/>
                </a:tc>
                <a:extLst>
                  <a:ext uri="{0D108BD9-81ED-4DB2-BD59-A6C34878D82A}">
                    <a16:rowId xmlns:a16="http://schemas.microsoft.com/office/drawing/2014/main" val="1758112764"/>
                  </a:ext>
                </a:extLst>
              </a:tr>
              <a:tr h="1766931">
                <a:tc gridSpan="2">
                  <a:txBody>
                    <a:bodyPr/>
                    <a:lstStyle/>
                    <a:p>
                      <a:r>
                        <a:rPr lang="fr-FR" sz="1800" b="1" dirty="0"/>
                        <a:t>Tronc commun </a:t>
                      </a:r>
                    </a:p>
                    <a:p>
                      <a:pPr marL="342900" indent="-342900">
                        <a:buFontTx/>
                        <a:buChar char="-"/>
                      </a:pPr>
                      <a:r>
                        <a:rPr lang="fr-FR" sz="1400" b="0" i="0" u="none" strike="noStrike" kern="1200" dirty="0">
                          <a:solidFill>
                            <a:schemeClr val="dk1"/>
                          </a:solidFill>
                          <a:effectLst/>
                          <a:latin typeface="+mn-lt"/>
                          <a:ea typeface="+mn-ea"/>
                          <a:cs typeface="+mn-cs"/>
                        </a:rPr>
                        <a:t>Français : 3h</a:t>
                      </a:r>
                    </a:p>
                    <a:p>
                      <a:pPr marL="342900" indent="-342900">
                        <a:buFontTx/>
                        <a:buChar char="-"/>
                      </a:pPr>
                      <a:r>
                        <a:rPr lang="fr-FR" sz="1600" b="0" i="0" u="none" strike="noStrike" kern="1200" dirty="0">
                          <a:solidFill>
                            <a:schemeClr val="dk1"/>
                          </a:solidFill>
                          <a:effectLst/>
                          <a:latin typeface="+mn-lt"/>
                          <a:ea typeface="+mn-ea"/>
                          <a:cs typeface="+mn-cs"/>
                        </a:rPr>
                        <a:t>Mathématiques : 3h</a:t>
                      </a:r>
                    </a:p>
                    <a:p>
                      <a:pPr marL="342900" indent="-342900">
                        <a:buFontTx/>
                        <a:buChar char="-"/>
                      </a:pPr>
                      <a:r>
                        <a:rPr lang="fr-FR" sz="1400" b="0" i="0" u="none" strike="noStrike" kern="1200" dirty="0">
                          <a:solidFill>
                            <a:schemeClr val="dk1"/>
                          </a:solidFill>
                          <a:effectLst/>
                          <a:latin typeface="+mn-lt"/>
                          <a:ea typeface="+mn-ea"/>
                          <a:cs typeface="+mn-cs"/>
                        </a:rPr>
                        <a:t>Histoire Géographie : 1,5h</a:t>
                      </a:r>
                    </a:p>
                    <a:p>
                      <a:pPr marL="342900" indent="-342900">
                        <a:buFontTx/>
                        <a:buChar char="-"/>
                      </a:pPr>
                      <a:r>
                        <a:rPr lang="fr-FR" sz="1400" b="0" i="0" u="none" strike="noStrike" kern="1200" dirty="0">
                          <a:solidFill>
                            <a:schemeClr val="dk1"/>
                          </a:solidFill>
                          <a:effectLst/>
                          <a:latin typeface="+mn-lt"/>
                          <a:ea typeface="+mn-ea"/>
                          <a:cs typeface="+mn-cs"/>
                        </a:rPr>
                        <a:t>EMC : 18h annuelles</a:t>
                      </a:r>
                    </a:p>
                    <a:p>
                      <a:pPr marL="342900" indent="-342900">
                        <a:buFontTx/>
                        <a:buChar char="-"/>
                      </a:pPr>
                      <a:r>
                        <a:rPr lang="fr-FR" sz="1400" b="0" i="0" u="none" strike="noStrike" kern="1200" dirty="0">
                          <a:solidFill>
                            <a:schemeClr val="dk1"/>
                          </a:solidFill>
                          <a:effectLst/>
                          <a:latin typeface="+mn-lt"/>
                          <a:ea typeface="+mn-ea"/>
                          <a:cs typeface="+mn-cs"/>
                        </a:rPr>
                        <a:t>LV-A/LV-B dont ETLV : 4h</a:t>
                      </a:r>
                    </a:p>
                    <a:p>
                      <a:pPr marL="342900" indent="-342900">
                        <a:buFontTx/>
                        <a:buChar char="-"/>
                      </a:pPr>
                      <a:r>
                        <a:rPr lang="fr-FR" sz="1400" b="0" i="0" u="none" strike="noStrike" kern="1200" dirty="0">
                          <a:solidFill>
                            <a:schemeClr val="dk1"/>
                          </a:solidFill>
                          <a:effectLst/>
                          <a:latin typeface="+mn-lt"/>
                          <a:ea typeface="+mn-ea"/>
                          <a:cs typeface="+mn-cs"/>
                        </a:rPr>
                        <a:t>EPS : 2h</a:t>
                      </a:r>
                    </a:p>
                  </a:txBody>
                  <a:tcPr marT="34292" marB="34292">
                    <a:solidFill>
                      <a:schemeClr val="accent5">
                        <a:lumMod val="20000"/>
                        <a:lumOff val="80000"/>
                      </a:schemeClr>
                    </a:solidFill>
                  </a:tcPr>
                </a:tc>
                <a:tc hMerge="1">
                  <a:txBody>
                    <a:bodyPr/>
                    <a:lstStyle/>
                    <a:p>
                      <a:endParaRPr lang="fr-FR"/>
                    </a:p>
                  </a:txBody>
                  <a:tcPr/>
                </a:tc>
                <a:tc gridSpan="2">
                  <a:txBody>
                    <a:bodyPr/>
                    <a:lstStyle/>
                    <a:p>
                      <a:r>
                        <a:rPr lang="fr-FR" sz="1800" b="1" dirty="0"/>
                        <a:t>Tronc commun</a:t>
                      </a:r>
                    </a:p>
                    <a:p>
                      <a:pPr marL="342900" indent="-342900">
                        <a:buFontTx/>
                        <a:buChar char="-"/>
                      </a:pPr>
                      <a:r>
                        <a:rPr lang="fr-FR" sz="1400" b="0" i="0" u="none" strike="noStrike" kern="1200" dirty="0">
                          <a:solidFill>
                            <a:schemeClr val="dk1"/>
                          </a:solidFill>
                          <a:effectLst/>
                          <a:latin typeface="+mn-lt"/>
                          <a:ea typeface="+mn-ea"/>
                          <a:cs typeface="+mn-cs"/>
                        </a:rPr>
                        <a:t>Philosophie: 2h</a:t>
                      </a:r>
                    </a:p>
                    <a:p>
                      <a:pPr marL="342900" indent="-342900">
                        <a:buFontTx/>
                        <a:buChar char="-"/>
                      </a:pPr>
                      <a:r>
                        <a:rPr lang="fr-FR" sz="1600" b="0" i="0" u="none" strike="noStrike" kern="1200" dirty="0">
                          <a:solidFill>
                            <a:schemeClr val="dk1"/>
                          </a:solidFill>
                          <a:effectLst/>
                          <a:latin typeface="+mn-lt"/>
                          <a:ea typeface="+mn-ea"/>
                          <a:cs typeface="+mn-cs"/>
                        </a:rPr>
                        <a:t>Mathématiques : 3h</a:t>
                      </a:r>
                    </a:p>
                    <a:p>
                      <a:pPr marL="342900" indent="-342900">
                        <a:buFontTx/>
                        <a:buChar char="-"/>
                      </a:pPr>
                      <a:r>
                        <a:rPr lang="fr-FR" sz="1400" b="0" i="0" u="none" strike="noStrike" kern="1200" dirty="0">
                          <a:solidFill>
                            <a:schemeClr val="dk1"/>
                          </a:solidFill>
                          <a:effectLst/>
                          <a:latin typeface="+mn-lt"/>
                          <a:ea typeface="+mn-ea"/>
                          <a:cs typeface="+mn-cs"/>
                        </a:rPr>
                        <a:t>Histoire Géographie : 1,5h</a:t>
                      </a:r>
                    </a:p>
                    <a:p>
                      <a:pPr marL="342900" indent="-342900">
                        <a:buFontTx/>
                        <a:buChar char="-"/>
                      </a:pPr>
                      <a:r>
                        <a:rPr lang="fr-FR" sz="1400" b="0" i="0" u="none" strike="noStrike" kern="1200" dirty="0">
                          <a:solidFill>
                            <a:schemeClr val="dk1"/>
                          </a:solidFill>
                          <a:effectLst/>
                          <a:latin typeface="+mn-lt"/>
                          <a:ea typeface="+mn-ea"/>
                          <a:cs typeface="+mn-cs"/>
                        </a:rPr>
                        <a:t>EMC : 18h annuelles</a:t>
                      </a:r>
                    </a:p>
                    <a:p>
                      <a:pPr marL="342900" indent="-342900">
                        <a:buFontTx/>
                        <a:buChar char="-"/>
                      </a:pPr>
                      <a:r>
                        <a:rPr lang="fr-FR" sz="1400" b="0" i="0" u="none" strike="noStrike" kern="1200" dirty="0">
                          <a:solidFill>
                            <a:schemeClr val="dk1"/>
                          </a:solidFill>
                          <a:effectLst/>
                          <a:latin typeface="+mn-lt"/>
                          <a:ea typeface="+mn-ea"/>
                          <a:cs typeface="+mn-cs"/>
                        </a:rPr>
                        <a:t>LV-A/LV-B dont ETLV : 4h</a:t>
                      </a:r>
                    </a:p>
                    <a:p>
                      <a:pPr marL="342900" indent="-342900">
                        <a:buFontTx/>
                        <a:buChar char="-"/>
                      </a:pPr>
                      <a:r>
                        <a:rPr lang="fr-FR" sz="1400" b="0" i="0" u="none" strike="noStrike" kern="1200" dirty="0">
                          <a:solidFill>
                            <a:schemeClr val="dk1"/>
                          </a:solidFill>
                          <a:effectLst/>
                          <a:latin typeface="+mn-lt"/>
                          <a:ea typeface="+mn-ea"/>
                          <a:cs typeface="+mn-cs"/>
                        </a:rPr>
                        <a:t>EPS: 2h</a:t>
                      </a:r>
                    </a:p>
                  </a:txBody>
                  <a:tcPr marT="34292" marB="34292">
                    <a:solidFill>
                      <a:schemeClr val="accent5">
                        <a:lumMod val="20000"/>
                        <a:lumOff val="80000"/>
                      </a:schemeClr>
                    </a:solidFill>
                  </a:tcPr>
                </a:tc>
                <a:tc hMerge="1">
                  <a:txBody>
                    <a:bodyPr/>
                    <a:lstStyle/>
                    <a:p>
                      <a:endParaRPr lang="fr-FR"/>
                    </a:p>
                  </a:txBody>
                  <a:tcPr/>
                </a:tc>
                <a:extLst>
                  <a:ext uri="{0D108BD9-81ED-4DB2-BD59-A6C34878D82A}">
                    <a16:rowId xmlns:a16="http://schemas.microsoft.com/office/drawing/2014/main" val="909151020"/>
                  </a:ext>
                </a:extLst>
              </a:tr>
              <a:tr h="368115">
                <a:tc gridSpan="2">
                  <a:txBody>
                    <a:bodyPr/>
                    <a:lstStyle/>
                    <a:p>
                      <a:r>
                        <a:rPr lang="fr-FR" sz="1800" b="1" dirty="0">
                          <a:solidFill>
                            <a:schemeClr val="bg1"/>
                          </a:solidFill>
                        </a:rPr>
                        <a:t>3 enseignements de spécialité</a:t>
                      </a:r>
                    </a:p>
                  </a:txBody>
                  <a:tcPr marT="34292" marB="34292">
                    <a:solidFill>
                      <a:schemeClr val="accent1">
                        <a:lumMod val="75000"/>
                      </a:schemeClr>
                    </a:solidFill>
                  </a:tcPr>
                </a:tc>
                <a:tc hMerge="1">
                  <a:txBody>
                    <a:bodyPr/>
                    <a:lstStyle/>
                    <a:p>
                      <a:endParaRPr lang="fr-FR" sz="2400" b="0" dirty="0"/>
                    </a:p>
                  </a:txBody>
                  <a:tcPr/>
                </a:tc>
                <a:tc gridSpan="2">
                  <a:txBody>
                    <a:bodyPr/>
                    <a:lstStyle/>
                    <a:p>
                      <a:r>
                        <a:rPr lang="fr-FR" sz="1800" b="1" dirty="0">
                          <a:solidFill>
                            <a:schemeClr val="bg1"/>
                          </a:solidFill>
                        </a:rPr>
                        <a:t>2 enseignements de spécialité</a:t>
                      </a:r>
                    </a:p>
                  </a:txBody>
                  <a:tcPr marT="34292" marB="34292">
                    <a:solidFill>
                      <a:schemeClr val="accent1">
                        <a:lumMod val="75000"/>
                      </a:schemeClr>
                    </a:solidFill>
                  </a:tcPr>
                </a:tc>
                <a:tc hMerge="1">
                  <a:txBody>
                    <a:bodyPr/>
                    <a:lstStyle/>
                    <a:p>
                      <a:endParaRPr lang="fr-FR" sz="2400" dirty="0"/>
                    </a:p>
                  </a:txBody>
                  <a:tcPr/>
                </a:tc>
                <a:extLst>
                  <a:ext uri="{0D108BD9-81ED-4DB2-BD59-A6C34878D82A}">
                    <a16:rowId xmlns:a16="http://schemas.microsoft.com/office/drawing/2014/main" val="2583693996"/>
                  </a:ext>
                </a:extLst>
              </a:tr>
              <a:tr h="662602">
                <a:tc rowSpan="3">
                  <a:txBody>
                    <a:bodyPr/>
                    <a:lstStyle/>
                    <a:p>
                      <a:endParaRPr lang="fr-FR" sz="1400"/>
                    </a:p>
                  </a:txBody>
                  <a:tcPr marT="34292" marB="34292">
                    <a:solidFill>
                      <a:schemeClr val="accent1">
                        <a:lumMod val="75000"/>
                      </a:schemeClr>
                    </a:solidFill>
                  </a:tcPr>
                </a:tc>
                <a:tc>
                  <a:txBody>
                    <a:bodyPr/>
                    <a:lstStyle/>
                    <a:p>
                      <a:r>
                        <a:rPr lang="fr-FR" sz="1800" b="0" i="0" u="none" strike="noStrike" kern="1200" dirty="0">
                          <a:solidFill>
                            <a:schemeClr val="dk1"/>
                          </a:solidFill>
                          <a:effectLst/>
                          <a:latin typeface="+mn-lt"/>
                          <a:ea typeface="+mn-ea"/>
                          <a:cs typeface="+mn-cs"/>
                        </a:rPr>
                        <a:t> Physique-Chimie-Mathématiques (5h)</a:t>
                      </a:r>
                    </a:p>
                  </a:txBody>
                  <a:tcPr marT="34292" marB="34292">
                    <a:solidFill>
                      <a:schemeClr val="accent1">
                        <a:lumMod val="20000"/>
                        <a:lumOff val="80000"/>
                      </a:schemeClr>
                    </a:solidFill>
                  </a:tcPr>
                </a:tc>
                <a:tc rowSpan="3">
                  <a:txBody>
                    <a:bodyPr/>
                    <a:lstStyle/>
                    <a:p>
                      <a:endParaRPr lang="fr-FR" sz="1400" dirty="0"/>
                    </a:p>
                  </a:txBody>
                  <a:tcPr marT="34292" marB="34292">
                    <a:solidFill>
                      <a:schemeClr val="accent1">
                        <a:lumMod val="75000"/>
                      </a:schemeClr>
                    </a:solidFill>
                  </a:tcPr>
                </a:tc>
                <a:tc>
                  <a:txBody>
                    <a:bodyPr/>
                    <a:lstStyle/>
                    <a:p>
                      <a:pPr algn="l" defTabSz="914400" rtl="0" eaLnBrk="1" latinLnBrk="0" hangingPunct="1"/>
                      <a:r>
                        <a:rPr lang="fr-FR" sz="1800" b="0" i="0" u="none" strike="noStrike" kern="1200" dirty="0">
                          <a:solidFill>
                            <a:schemeClr val="dk1"/>
                          </a:solidFill>
                          <a:effectLst/>
                          <a:latin typeface="+mn-lt"/>
                          <a:ea typeface="+mn-ea"/>
                          <a:cs typeface="+mn-cs"/>
                        </a:rPr>
                        <a:t>Physique-Chimie-Mathématiques (5h)</a:t>
                      </a:r>
                    </a:p>
                  </a:txBody>
                  <a:tcPr marT="34292" marB="34292">
                    <a:solidFill>
                      <a:schemeClr val="accent1">
                        <a:lumMod val="20000"/>
                        <a:lumOff val="80000"/>
                      </a:schemeClr>
                    </a:solidFill>
                  </a:tcPr>
                </a:tc>
                <a:extLst>
                  <a:ext uri="{0D108BD9-81ED-4DB2-BD59-A6C34878D82A}">
                    <a16:rowId xmlns:a16="http://schemas.microsoft.com/office/drawing/2014/main" val="3736155946"/>
                  </a:ext>
                </a:extLst>
              </a:tr>
              <a:tr h="377539">
                <a:tc vMerge="1">
                  <a:txBody>
                    <a:bodyPr/>
                    <a:lstStyle/>
                    <a:p>
                      <a:endParaRPr lang="fr-FR" sz="2400" b="0" dirty="0"/>
                    </a:p>
                  </a:txBody>
                  <a:tcPr/>
                </a:tc>
                <a:tc>
                  <a:txBody>
                    <a:bodyPr/>
                    <a:lstStyle/>
                    <a:p>
                      <a:pPr marL="0" algn="l" defTabSz="914400" rtl="0" eaLnBrk="1" latinLnBrk="0" hangingPunct="1"/>
                      <a:r>
                        <a:rPr lang="fr-FR" sz="1800" b="0" i="0" u="none" strike="noStrike" kern="1200" dirty="0">
                          <a:solidFill>
                            <a:schemeClr val="dk1"/>
                          </a:solidFill>
                          <a:effectLst/>
                          <a:latin typeface="+mn-lt"/>
                          <a:ea typeface="+mn-ea"/>
                          <a:cs typeface="+mn-cs"/>
                        </a:rPr>
                        <a:t>Biochimie-Biologie  (4h)</a:t>
                      </a:r>
                    </a:p>
                  </a:txBody>
                  <a:tcPr marT="34292" marB="34292">
                    <a:solidFill>
                      <a:schemeClr val="tx2">
                        <a:lumMod val="20000"/>
                        <a:lumOff val="80000"/>
                      </a:schemeClr>
                    </a:solidFill>
                  </a:tcPr>
                </a:tc>
                <a:tc vMerge="1">
                  <a:txBody>
                    <a:bodyPr/>
                    <a:lstStyle/>
                    <a:p>
                      <a:endParaRPr lang="fr-FR"/>
                    </a:p>
                  </a:txBody>
                  <a:tcPr/>
                </a:tc>
                <a:tc rowSpan="2">
                  <a:txBody>
                    <a:bodyPr/>
                    <a:lstStyle/>
                    <a:p>
                      <a:r>
                        <a:rPr lang="fr-FR" sz="1800" b="0" i="0" u="none" strike="noStrike" kern="1200" dirty="0">
                          <a:solidFill>
                            <a:schemeClr val="dk1"/>
                          </a:solidFill>
                          <a:effectLst/>
                          <a:latin typeface="+mn-lt"/>
                          <a:ea typeface="+mn-ea"/>
                          <a:cs typeface="+mn-cs"/>
                        </a:rPr>
                        <a:t>Biochimie-biologie-biotechnologies  (13h) </a:t>
                      </a:r>
                      <a:endParaRPr lang="fr-FR" sz="1800" dirty="0"/>
                    </a:p>
                  </a:txBody>
                  <a:tcPr marT="34292" marB="34292">
                    <a:solidFill>
                      <a:schemeClr val="tx2">
                        <a:lumMod val="40000"/>
                        <a:lumOff val="60000"/>
                      </a:schemeClr>
                    </a:solidFill>
                  </a:tcPr>
                </a:tc>
                <a:extLst>
                  <a:ext uri="{0D108BD9-81ED-4DB2-BD59-A6C34878D82A}">
                    <a16:rowId xmlns:a16="http://schemas.microsoft.com/office/drawing/2014/main" val="2784465372"/>
                  </a:ext>
                </a:extLst>
              </a:tr>
              <a:tr h="368115">
                <a:tc vMerge="1">
                  <a:txBody>
                    <a:bodyPr/>
                    <a:lstStyle/>
                    <a:p>
                      <a:endParaRPr lang="fr-FR"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dirty="0">
                          <a:solidFill>
                            <a:schemeClr val="dk1"/>
                          </a:solidFill>
                          <a:effectLst/>
                          <a:latin typeface="+mn-lt"/>
                          <a:ea typeface="+mn-ea"/>
                          <a:cs typeface="+mn-cs"/>
                        </a:rPr>
                        <a:t>Biotechnologies ( 9h) </a:t>
                      </a:r>
                    </a:p>
                  </a:txBody>
                  <a:tcPr marT="34292" marB="34292">
                    <a:solidFill>
                      <a:schemeClr val="tx2">
                        <a:lumMod val="40000"/>
                        <a:lumOff val="60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72086182"/>
                  </a:ext>
                </a:extLst>
              </a:tr>
            </a:tbl>
          </a:graphicData>
        </a:graphic>
      </p:graphicFrame>
      <p:sp>
        <p:nvSpPr>
          <p:cNvPr id="6" name="Espace réservé du numéro de diapositive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86CF961-90C2-4A71-B9D1-2C9F2FC30601}" type="slidenum">
              <a:rPr kumimoji="0" lang="fr-FR" sz="7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fr-FR" sz="7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44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AB30F-958E-6D47-A402-8D335240AA50}"/>
              </a:ext>
            </a:extLst>
          </p:cNvPr>
          <p:cNvSpPr>
            <a:spLocks noGrp="1"/>
          </p:cNvSpPr>
          <p:nvPr>
            <p:ph type="title"/>
          </p:nvPr>
        </p:nvSpPr>
        <p:spPr>
          <a:xfrm>
            <a:off x="2915816" y="483518"/>
            <a:ext cx="3059509" cy="403770"/>
          </a:xfrm>
        </p:spPr>
        <p:txBody>
          <a:bodyPr/>
          <a:lstStyle/>
          <a:p>
            <a:r>
              <a:rPr lang="fr-FR" dirty="0"/>
              <a:t>Pour la STL-SPCL</a:t>
            </a:r>
          </a:p>
        </p:txBody>
      </p:sp>
      <p:graphicFrame>
        <p:nvGraphicFramePr>
          <p:cNvPr id="4" name="Espace réservé du contenu 3">
            <a:extLst>
              <a:ext uri="{FF2B5EF4-FFF2-40B4-BE49-F238E27FC236}">
                <a16:creationId xmlns:a16="http://schemas.microsoft.com/office/drawing/2014/main" id="{75222937-2A2D-3B4A-A120-7CBD0002C999}"/>
              </a:ext>
            </a:extLst>
          </p:cNvPr>
          <p:cNvGraphicFramePr>
            <a:graphicFrameLocks noGrp="1"/>
          </p:cNvGraphicFramePr>
          <p:nvPr>
            <p:ph idx="1"/>
            <p:extLst>
              <p:ext uri="{D42A27DB-BD31-4B8C-83A1-F6EECF244321}">
                <p14:modId xmlns:p14="http://schemas.microsoft.com/office/powerpoint/2010/main" val="4048946240"/>
              </p:ext>
            </p:extLst>
          </p:nvPr>
        </p:nvGraphicFramePr>
        <p:xfrm>
          <a:off x="0" y="876805"/>
          <a:ext cx="9144001" cy="3997081"/>
        </p:xfrm>
        <a:graphic>
          <a:graphicData uri="http://schemas.openxmlformats.org/drawingml/2006/table">
            <a:tbl>
              <a:tblPr firstRow="1" bandRow="1">
                <a:tableStyleId>{21E4AEA4-8DFA-4A89-87EB-49C32662AFE0}</a:tableStyleId>
              </a:tblPr>
              <a:tblGrid>
                <a:gridCol w="236067">
                  <a:extLst>
                    <a:ext uri="{9D8B030D-6E8A-4147-A177-3AD203B41FA5}">
                      <a16:colId xmlns:a16="http://schemas.microsoft.com/office/drawing/2014/main" val="3779073963"/>
                    </a:ext>
                  </a:extLst>
                </a:gridCol>
                <a:gridCol w="4337957">
                  <a:extLst>
                    <a:ext uri="{9D8B030D-6E8A-4147-A177-3AD203B41FA5}">
                      <a16:colId xmlns:a16="http://schemas.microsoft.com/office/drawing/2014/main" val="1773442770"/>
                    </a:ext>
                  </a:extLst>
                </a:gridCol>
                <a:gridCol w="302404">
                  <a:extLst>
                    <a:ext uri="{9D8B030D-6E8A-4147-A177-3AD203B41FA5}">
                      <a16:colId xmlns:a16="http://schemas.microsoft.com/office/drawing/2014/main" val="1135722807"/>
                    </a:ext>
                  </a:extLst>
                </a:gridCol>
                <a:gridCol w="4267573">
                  <a:extLst>
                    <a:ext uri="{9D8B030D-6E8A-4147-A177-3AD203B41FA5}">
                      <a16:colId xmlns:a16="http://schemas.microsoft.com/office/drawing/2014/main" val="1390799415"/>
                    </a:ext>
                  </a:extLst>
                </a:gridCol>
              </a:tblGrid>
              <a:tr h="481607">
                <a:tc gridSpan="2">
                  <a:txBody>
                    <a:bodyPr/>
                    <a:lstStyle/>
                    <a:p>
                      <a:pPr algn="ctr"/>
                      <a:r>
                        <a:rPr lang="fr-FR" sz="1800" dirty="0"/>
                        <a:t>En 1ere</a:t>
                      </a:r>
                    </a:p>
                  </a:txBody>
                  <a:tcPr marT="34292" marB="34292">
                    <a:solidFill>
                      <a:schemeClr val="accent1">
                        <a:lumMod val="75000"/>
                      </a:schemeClr>
                    </a:solidFill>
                  </a:tcPr>
                </a:tc>
                <a:tc hMerge="1">
                  <a:txBody>
                    <a:bodyPr/>
                    <a:lstStyle/>
                    <a:p>
                      <a:endParaRPr lang="fr-FR"/>
                    </a:p>
                  </a:txBody>
                  <a:tcPr/>
                </a:tc>
                <a:tc gridSpan="2">
                  <a:txBody>
                    <a:bodyPr/>
                    <a:lstStyle/>
                    <a:p>
                      <a:pPr algn="ctr"/>
                      <a:r>
                        <a:rPr lang="fr-FR" sz="1800" dirty="0"/>
                        <a:t>En Terminale</a:t>
                      </a:r>
                    </a:p>
                  </a:txBody>
                  <a:tcPr marT="34292" marB="34292">
                    <a:solidFill>
                      <a:schemeClr val="accent1">
                        <a:lumMod val="75000"/>
                      </a:schemeClr>
                    </a:solidFill>
                  </a:tcPr>
                </a:tc>
                <a:tc hMerge="1">
                  <a:txBody>
                    <a:bodyPr/>
                    <a:lstStyle/>
                    <a:p>
                      <a:endParaRPr lang="fr-FR"/>
                    </a:p>
                  </a:txBody>
                  <a:tcPr/>
                </a:tc>
                <a:extLst>
                  <a:ext uri="{0D108BD9-81ED-4DB2-BD59-A6C34878D82A}">
                    <a16:rowId xmlns:a16="http://schemas.microsoft.com/office/drawing/2014/main" val="1758112764"/>
                  </a:ext>
                </a:extLst>
              </a:tr>
              <a:tr h="1627952">
                <a:tc gridSpan="2">
                  <a:txBody>
                    <a:bodyPr/>
                    <a:lstStyle/>
                    <a:p>
                      <a:r>
                        <a:rPr lang="fr-FR" sz="1800" b="1" dirty="0"/>
                        <a:t>Tronc commun </a:t>
                      </a:r>
                    </a:p>
                    <a:p>
                      <a:pPr marL="342900" indent="-342900">
                        <a:buFontTx/>
                        <a:buChar char="-"/>
                      </a:pPr>
                      <a:r>
                        <a:rPr lang="fr-FR" sz="1400" b="0" i="0" u="none" strike="noStrike" kern="1200" dirty="0">
                          <a:solidFill>
                            <a:schemeClr val="dk1"/>
                          </a:solidFill>
                          <a:effectLst/>
                          <a:latin typeface="+mn-lt"/>
                          <a:ea typeface="+mn-ea"/>
                          <a:cs typeface="+mn-cs"/>
                        </a:rPr>
                        <a:t>Français : 3h</a:t>
                      </a:r>
                    </a:p>
                    <a:p>
                      <a:pPr marL="342900" indent="-342900">
                        <a:buFontTx/>
                        <a:buChar char="-"/>
                      </a:pPr>
                      <a:r>
                        <a:rPr lang="fr-FR" sz="1600" b="0" i="0" u="none" strike="noStrike" kern="1200" dirty="0">
                          <a:solidFill>
                            <a:schemeClr val="dk1"/>
                          </a:solidFill>
                          <a:effectLst/>
                          <a:latin typeface="+mn-lt"/>
                          <a:ea typeface="+mn-ea"/>
                          <a:cs typeface="+mn-cs"/>
                        </a:rPr>
                        <a:t>Mathématiques : 3h</a:t>
                      </a:r>
                    </a:p>
                    <a:p>
                      <a:pPr marL="342900" indent="-342900">
                        <a:buFontTx/>
                        <a:buChar char="-"/>
                      </a:pPr>
                      <a:r>
                        <a:rPr lang="fr-FR" sz="1400" b="0" i="0" u="none" strike="noStrike" kern="1200" dirty="0">
                          <a:solidFill>
                            <a:schemeClr val="dk1"/>
                          </a:solidFill>
                          <a:effectLst/>
                          <a:latin typeface="+mn-lt"/>
                          <a:ea typeface="+mn-ea"/>
                          <a:cs typeface="+mn-cs"/>
                        </a:rPr>
                        <a:t>Histoire Géographie : 1,5h</a:t>
                      </a:r>
                    </a:p>
                    <a:p>
                      <a:pPr marL="342900" indent="-342900">
                        <a:buFontTx/>
                        <a:buChar char="-"/>
                      </a:pPr>
                      <a:r>
                        <a:rPr lang="fr-FR" sz="1400" b="0" i="0" u="none" strike="noStrike" kern="1200" dirty="0">
                          <a:solidFill>
                            <a:schemeClr val="dk1"/>
                          </a:solidFill>
                          <a:effectLst/>
                          <a:latin typeface="+mn-lt"/>
                          <a:ea typeface="+mn-ea"/>
                          <a:cs typeface="+mn-cs"/>
                        </a:rPr>
                        <a:t>EMC : 18h annuelles</a:t>
                      </a:r>
                    </a:p>
                    <a:p>
                      <a:pPr marL="342900" indent="-342900">
                        <a:buFontTx/>
                        <a:buChar char="-"/>
                      </a:pPr>
                      <a:r>
                        <a:rPr lang="fr-FR" sz="1400" b="0" i="0" u="none" strike="noStrike" kern="1200" dirty="0">
                          <a:solidFill>
                            <a:schemeClr val="dk1"/>
                          </a:solidFill>
                          <a:effectLst/>
                          <a:latin typeface="+mn-lt"/>
                          <a:ea typeface="+mn-ea"/>
                          <a:cs typeface="+mn-cs"/>
                        </a:rPr>
                        <a:t>LV-A/LV-B dont ETLV : 4h</a:t>
                      </a:r>
                    </a:p>
                    <a:p>
                      <a:pPr marL="342900" indent="-342900">
                        <a:buFontTx/>
                        <a:buChar char="-"/>
                      </a:pPr>
                      <a:r>
                        <a:rPr lang="fr-FR" sz="1400" b="0" i="0" u="none" strike="noStrike" kern="1200" dirty="0">
                          <a:solidFill>
                            <a:schemeClr val="dk1"/>
                          </a:solidFill>
                          <a:effectLst/>
                          <a:latin typeface="+mn-lt"/>
                          <a:ea typeface="+mn-ea"/>
                          <a:cs typeface="+mn-cs"/>
                        </a:rPr>
                        <a:t>EPS : 2h</a:t>
                      </a:r>
                    </a:p>
                  </a:txBody>
                  <a:tcPr marT="34292" marB="34292">
                    <a:solidFill>
                      <a:schemeClr val="accent5">
                        <a:lumMod val="20000"/>
                        <a:lumOff val="80000"/>
                      </a:schemeClr>
                    </a:solidFill>
                  </a:tcPr>
                </a:tc>
                <a:tc hMerge="1">
                  <a:txBody>
                    <a:bodyPr/>
                    <a:lstStyle/>
                    <a:p>
                      <a:endParaRPr lang="fr-FR"/>
                    </a:p>
                  </a:txBody>
                  <a:tcPr/>
                </a:tc>
                <a:tc gridSpan="2">
                  <a:txBody>
                    <a:bodyPr/>
                    <a:lstStyle/>
                    <a:p>
                      <a:r>
                        <a:rPr lang="fr-FR" sz="1800" b="1" dirty="0"/>
                        <a:t>Tronc commun</a:t>
                      </a:r>
                    </a:p>
                    <a:p>
                      <a:pPr marL="342900" indent="-342900">
                        <a:buFontTx/>
                        <a:buChar char="-"/>
                      </a:pPr>
                      <a:r>
                        <a:rPr lang="fr-FR" sz="1400" b="0" i="0" u="none" strike="noStrike" kern="1200" dirty="0">
                          <a:solidFill>
                            <a:schemeClr val="dk1"/>
                          </a:solidFill>
                          <a:effectLst/>
                          <a:latin typeface="+mn-lt"/>
                          <a:ea typeface="+mn-ea"/>
                          <a:cs typeface="+mn-cs"/>
                        </a:rPr>
                        <a:t>Philosophie: 2h</a:t>
                      </a:r>
                    </a:p>
                    <a:p>
                      <a:pPr marL="342900" indent="-342900">
                        <a:buFontTx/>
                        <a:buChar char="-"/>
                      </a:pPr>
                      <a:r>
                        <a:rPr lang="fr-FR" sz="1600" b="0" i="0" u="none" strike="noStrike" kern="1200" dirty="0">
                          <a:solidFill>
                            <a:schemeClr val="dk1"/>
                          </a:solidFill>
                          <a:effectLst/>
                          <a:latin typeface="+mn-lt"/>
                          <a:ea typeface="+mn-ea"/>
                          <a:cs typeface="+mn-cs"/>
                        </a:rPr>
                        <a:t>Mathématiques : 3h</a:t>
                      </a:r>
                      <a:endParaRPr lang="fr-FR" sz="1400" b="0" i="0" u="none" strike="noStrike" kern="1200" dirty="0">
                        <a:solidFill>
                          <a:schemeClr val="dk1"/>
                        </a:solidFill>
                        <a:effectLst/>
                        <a:latin typeface="+mn-lt"/>
                        <a:ea typeface="+mn-ea"/>
                        <a:cs typeface="+mn-cs"/>
                      </a:endParaRPr>
                    </a:p>
                    <a:p>
                      <a:pPr marL="342900" indent="-342900">
                        <a:buFontTx/>
                        <a:buChar char="-"/>
                      </a:pPr>
                      <a:r>
                        <a:rPr lang="fr-FR" sz="1400" b="0" i="0" u="none" strike="noStrike" kern="1200" dirty="0">
                          <a:solidFill>
                            <a:schemeClr val="dk1"/>
                          </a:solidFill>
                          <a:effectLst/>
                          <a:latin typeface="+mn-lt"/>
                          <a:ea typeface="+mn-ea"/>
                          <a:cs typeface="+mn-cs"/>
                        </a:rPr>
                        <a:t>Histoire Géographie : 1,5h</a:t>
                      </a:r>
                    </a:p>
                    <a:p>
                      <a:pPr marL="342900" indent="-342900">
                        <a:buFontTx/>
                        <a:buChar char="-"/>
                      </a:pPr>
                      <a:r>
                        <a:rPr lang="fr-FR" sz="1400" b="0" i="0" u="none" strike="noStrike" kern="1200" dirty="0">
                          <a:solidFill>
                            <a:schemeClr val="dk1"/>
                          </a:solidFill>
                          <a:effectLst/>
                          <a:latin typeface="+mn-lt"/>
                          <a:ea typeface="+mn-ea"/>
                          <a:cs typeface="+mn-cs"/>
                        </a:rPr>
                        <a:t>EMC : 18h annuelles</a:t>
                      </a:r>
                    </a:p>
                    <a:p>
                      <a:pPr marL="342900" indent="-342900">
                        <a:buFontTx/>
                        <a:buChar char="-"/>
                      </a:pPr>
                      <a:r>
                        <a:rPr lang="fr-FR" sz="1400" b="0" i="0" u="none" strike="noStrike" kern="1200" dirty="0">
                          <a:solidFill>
                            <a:schemeClr val="dk1"/>
                          </a:solidFill>
                          <a:effectLst/>
                          <a:latin typeface="+mn-lt"/>
                          <a:ea typeface="+mn-ea"/>
                          <a:cs typeface="+mn-cs"/>
                        </a:rPr>
                        <a:t>LV-A/LV-B dont ETLV : 4h</a:t>
                      </a:r>
                    </a:p>
                    <a:p>
                      <a:pPr marL="342900" indent="-342900">
                        <a:buFontTx/>
                        <a:buChar char="-"/>
                      </a:pPr>
                      <a:r>
                        <a:rPr lang="fr-FR" sz="1400" b="0" i="0" u="none" strike="noStrike" kern="1200" dirty="0">
                          <a:solidFill>
                            <a:schemeClr val="dk1"/>
                          </a:solidFill>
                          <a:effectLst/>
                          <a:latin typeface="+mn-lt"/>
                          <a:ea typeface="+mn-ea"/>
                          <a:cs typeface="+mn-cs"/>
                        </a:rPr>
                        <a:t>EPS: 2h</a:t>
                      </a:r>
                    </a:p>
                  </a:txBody>
                  <a:tcPr marT="34292" marB="34292">
                    <a:solidFill>
                      <a:schemeClr val="accent5">
                        <a:lumMod val="20000"/>
                        <a:lumOff val="80000"/>
                      </a:schemeClr>
                    </a:solidFill>
                  </a:tcPr>
                </a:tc>
                <a:tc hMerge="1">
                  <a:txBody>
                    <a:bodyPr/>
                    <a:lstStyle/>
                    <a:p>
                      <a:endParaRPr lang="fr-FR"/>
                    </a:p>
                  </a:txBody>
                  <a:tcPr/>
                </a:tc>
                <a:extLst>
                  <a:ext uri="{0D108BD9-81ED-4DB2-BD59-A6C34878D82A}">
                    <a16:rowId xmlns:a16="http://schemas.microsoft.com/office/drawing/2014/main" val="909151020"/>
                  </a:ext>
                </a:extLst>
              </a:tr>
              <a:tr h="339161">
                <a:tc gridSpan="2">
                  <a:txBody>
                    <a:bodyPr/>
                    <a:lstStyle/>
                    <a:p>
                      <a:r>
                        <a:rPr lang="fr-FR" sz="1800" b="1" dirty="0">
                          <a:solidFill>
                            <a:schemeClr val="bg1"/>
                          </a:solidFill>
                        </a:rPr>
                        <a:t>3 enseignements de spécialité</a:t>
                      </a:r>
                    </a:p>
                  </a:txBody>
                  <a:tcPr marT="34292" marB="34292">
                    <a:solidFill>
                      <a:schemeClr val="accent1">
                        <a:lumMod val="75000"/>
                      </a:schemeClr>
                    </a:solidFill>
                  </a:tcPr>
                </a:tc>
                <a:tc hMerge="1">
                  <a:txBody>
                    <a:bodyPr/>
                    <a:lstStyle/>
                    <a:p>
                      <a:endParaRPr lang="fr-FR" sz="2400" b="0" dirty="0"/>
                    </a:p>
                  </a:txBody>
                  <a:tcPr/>
                </a:tc>
                <a:tc gridSpan="2">
                  <a:txBody>
                    <a:bodyPr/>
                    <a:lstStyle/>
                    <a:p>
                      <a:r>
                        <a:rPr lang="fr-FR" sz="1800" b="1" dirty="0">
                          <a:solidFill>
                            <a:schemeClr val="bg1"/>
                          </a:solidFill>
                        </a:rPr>
                        <a:t>2 enseignements de spécialité</a:t>
                      </a:r>
                    </a:p>
                  </a:txBody>
                  <a:tcPr marT="34292" marB="34292">
                    <a:solidFill>
                      <a:schemeClr val="accent1">
                        <a:lumMod val="75000"/>
                      </a:schemeClr>
                    </a:solidFill>
                  </a:tcPr>
                </a:tc>
                <a:tc hMerge="1">
                  <a:txBody>
                    <a:bodyPr/>
                    <a:lstStyle/>
                    <a:p>
                      <a:endParaRPr lang="fr-FR" sz="2400" dirty="0"/>
                    </a:p>
                  </a:txBody>
                  <a:tcPr/>
                </a:tc>
                <a:extLst>
                  <a:ext uri="{0D108BD9-81ED-4DB2-BD59-A6C34878D82A}">
                    <a16:rowId xmlns:a16="http://schemas.microsoft.com/office/drawing/2014/main" val="2583693996"/>
                  </a:ext>
                </a:extLst>
              </a:tr>
              <a:tr h="553959">
                <a:tc rowSpan="3">
                  <a:txBody>
                    <a:bodyPr/>
                    <a:lstStyle/>
                    <a:p>
                      <a:endParaRPr lang="fr-FR" sz="1400"/>
                    </a:p>
                  </a:txBody>
                  <a:tcPr marT="34292" marB="34292">
                    <a:solidFill>
                      <a:schemeClr val="accent1">
                        <a:lumMod val="75000"/>
                      </a:schemeClr>
                    </a:solidFill>
                  </a:tcPr>
                </a:tc>
                <a:tc>
                  <a:txBody>
                    <a:bodyPr/>
                    <a:lstStyle/>
                    <a:p>
                      <a:r>
                        <a:rPr lang="fr-FR" sz="1800" b="0" i="0" u="none" strike="noStrike" kern="1200" dirty="0">
                          <a:solidFill>
                            <a:schemeClr val="dk1"/>
                          </a:solidFill>
                          <a:effectLst/>
                          <a:latin typeface="+mn-lt"/>
                          <a:ea typeface="+mn-ea"/>
                          <a:cs typeface="+mn-cs"/>
                        </a:rPr>
                        <a:t>Physique-Chimie-Mathématiques (5h)</a:t>
                      </a:r>
                    </a:p>
                  </a:txBody>
                  <a:tcPr marT="34292" marB="34292">
                    <a:solidFill>
                      <a:schemeClr val="accent1">
                        <a:lumMod val="20000"/>
                        <a:lumOff val="80000"/>
                      </a:schemeClr>
                    </a:solidFill>
                  </a:tcPr>
                </a:tc>
                <a:tc rowSpan="3">
                  <a:txBody>
                    <a:bodyPr/>
                    <a:lstStyle/>
                    <a:p>
                      <a:endParaRPr lang="fr-FR" sz="1400" dirty="0"/>
                    </a:p>
                  </a:txBody>
                  <a:tcPr marT="34292" marB="34292">
                    <a:solidFill>
                      <a:schemeClr val="accent1">
                        <a:lumMod val="75000"/>
                      </a:schemeClr>
                    </a:solidFill>
                  </a:tcPr>
                </a:tc>
                <a:tc>
                  <a:txBody>
                    <a:bodyPr/>
                    <a:lstStyle/>
                    <a:p>
                      <a:pPr algn="l" defTabSz="914400" rtl="0" eaLnBrk="1" latinLnBrk="0" hangingPunct="1"/>
                      <a:r>
                        <a:rPr lang="fr-FR" sz="1800" b="0" i="0" u="none" strike="noStrike" kern="1200" dirty="0">
                          <a:solidFill>
                            <a:schemeClr val="dk1"/>
                          </a:solidFill>
                          <a:effectLst/>
                          <a:latin typeface="+mn-lt"/>
                          <a:ea typeface="+mn-ea"/>
                          <a:cs typeface="+mn-cs"/>
                        </a:rPr>
                        <a:t>Physique-Chimie-Mathématiques (5h)</a:t>
                      </a:r>
                    </a:p>
                  </a:txBody>
                  <a:tcPr marT="34292" marB="34292">
                    <a:solidFill>
                      <a:schemeClr val="accent1">
                        <a:lumMod val="20000"/>
                        <a:lumOff val="80000"/>
                      </a:schemeClr>
                    </a:solidFill>
                  </a:tcPr>
                </a:tc>
                <a:extLst>
                  <a:ext uri="{0D108BD9-81ED-4DB2-BD59-A6C34878D82A}">
                    <a16:rowId xmlns:a16="http://schemas.microsoft.com/office/drawing/2014/main" val="3736155946"/>
                  </a:ext>
                </a:extLst>
              </a:tr>
              <a:tr h="347843">
                <a:tc vMerge="1">
                  <a:txBody>
                    <a:bodyPr/>
                    <a:lstStyle/>
                    <a:p>
                      <a:endParaRPr lang="fr-FR" sz="2400" b="0" dirty="0"/>
                    </a:p>
                  </a:txBody>
                  <a:tcPr/>
                </a:tc>
                <a:tc>
                  <a:txBody>
                    <a:bodyPr/>
                    <a:lstStyle/>
                    <a:p>
                      <a:pPr marL="0" algn="l" defTabSz="914400" rtl="0" eaLnBrk="1" latinLnBrk="0" hangingPunct="1"/>
                      <a:r>
                        <a:rPr lang="fr-FR" sz="1800" b="0" i="0" u="none" strike="noStrike" kern="1200" dirty="0">
                          <a:solidFill>
                            <a:schemeClr val="dk1"/>
                          </a:solidFill>
                          <a:effectLst/>
                          <a:latin typeface="+mn-lt"/>
                          <a:ea typeface="+mn-ea"/>
                          <a:cs typeface="+mn-cs"/>
                        </a:rPr>
                        <a:t>Biochimie-Biologie  (4h)</a:t>
                      </a:r>
                    </a:p>
                  </a:txBody>
                  <a:tcPr marT="34292" marB="34292">
                    <a:solidFill>
                      <a:schemeClr val="tx2">
                        <a:lumMod val="20000"/>
                        <a:lumOff val="80000"/>
                      </a:schemeClr>
                    </a:solidFill>
                  </a:tcPr>
                </a:tc>
                <a:tc vMerge="1">
                  <a:txBody>
                    <a:bodyPr/>
                    <a:lstStyle/>
                    <a:p>
                      <a:endParaRPr lang="fr-FR"/>
                    </a:p>
                  </a:txBody>
                  <a:tcPr/>
                </a:tc>
                <a:tc rowSpan="2">
                  <a:txBody>
                    <a:bodyPr/>
                    <a:lstStyle/>
                    <a:p>
                      <a:r>
                        <a:rPr lang="fr-FR" sz="1800" b="0" i="0" u="none" strike="noStrike" kern="1200" dirty="0">
                          <a:solidFill>
                            <a:schemeClr val="dk1"/>
                          </a:solidFill>
                          <a:effectLst/>
                          <a:latin typeface="+mn-lt"/>
                          <a:ea typeface="+mn-ea"/>
                          <a:cs typeface="+mn-cs"/>
                        </a:rPr>
                        <a:t>Sciences physiques et chimiques en laboratoire  (13h) </a:t>
                      </a:r>
                    </a:p>
                  </a:txBody>
                  <a:tcPr marT="34292" marB="34292">
                    <a:solidFill>
                      <a:schemeClr val="tx2">
                        <a:lumMod val="40000"/>
                        <a:lumOff val="60000"/>
                      </a:schemeClr>
                    </a:solidFill>
                  </a:tcPr>
                </a:tc>
                <a:extLst>
                  <a:ext uri="{0D108BD9-81ED-4DB2-BD59-A6C34878D82A}">
                    <a16:rowId xmlns:a16="http://schemas.microsoft.com/office/drawing/2014/main" val="2784465372"/>
                  </a:ext>
                </a:extLst>
              </a:tr>
              <a:tr h="610484">
                <a:tc vMerge="1">
                  <a:txBody>
                    <a:bodyPr/>
                    <a:lstStyle/>
                    <a:p>
                      <a:endParaRPr lang="fr-FR" sz="24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dirty="0">
                          <a:solidFill>
                            <a:schemeClr val="dk1"/>
                          </a:solidFill>
                          <a:effectLst/>
                          <a:latin typeface="+mn-lt"/>
                          <a:ea typeface="+mn-ea"/>
                          <a:cs typeface="+mn-cs"/>
                        </a:rPr>
                        <a:t>Sciences physiques et chimiques en laboratoire ( 9h) </a:t>
                      </a:r>
                    </a:p>
                  </a:txBody>
                  <a:tcPr marT="34292" marB="34292">
                    <a:solidFill>
                      <a:schemeClr val="tx2">
                        <a:lumMod val="40000"/>
                        <a:lumOff val="60000"/>
                      </a:schemeClr>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72086182"/>
                  </a:ext>
                </a:extLst>
              </a:tr>
            </a:tbl>
          </a:graphicData>
        </a:graphic>
      </p:graphicFrame>
      <p:sp>
        <p:nvSpPr>
          <p:cNvPr id="6" name="Espace réservé du numéro de diapositive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86CF961-90C2-4A71-B9D1-2C9F2FC30601}" type="slidenum">
              <a:rPr kumimoji="0" lang="fr-FR" sz="7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864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5142" y="1591547"/>
            <a:ext cx="7601234" cy="2952328"/>
          </a:xfrm>
        </p:spPr>
        <p:txBody>
          <a:bodyPr/>
          <a:lstStyle/>
          <a:p>
            <a:r>
              <a:rPr lang="fr-FR" sz="2000" dirty="0"/>
              <a:t>Une approche </a:t>
            </a:r>
            <a:r>
              <a:rPr lang="fr-FR" sz="2000" b="1" dirty="0">
                <a:solidFill>
                  <a:srgbClr val="7030A0"/>
                </a:solidFill>
              </a:rPr>
              <a:t>concrète</a:t>
            </a:r>
            <a:r>
              <a:rPr lang="fr-FR" sz="2000" dirty="0"/>
              <a:t> </a:t>
            </a:r>
            <a:r>
              <a:rPr lang="fr-FR" sz="2000" dirty="0" smtClean="0"/>
              <a:t>et </a:t>
            </a:r>
            <a:r>
              <a:rPr lang="fr-FR" sz="2000" b="1" dirty="0" smtClean="0">
                <a:solidFill>
                  <a:srgbClr val="7030A0"/>
                </a:solidFill>
              </a:rPr>
              <a:t>contextualisée</a:t>
            </a:r>
            <a:r>
              <a:rPr lang="fr-FR" sz="2000" dirty="0" smtClean="0"/>
              <a:t> </a:t>
            </a:r>
            <a:r>
              <a:rPr lang="fr-FR" sz="2000" b="1" dirty="0" smtClean="0"/>
              <a:t>des </a:t>
            </a:r>
            <a:r>
              <a:rPr lang="fr-FR" sz="2000" b="1" dirty="0"/>
              <a:t>sciences pour appréhender les concepts</a:t>
            </a:r>
            <a:endParaRPr lang="fr-FR" sz="2000" dirty="0"/>
          </a:p>
          <a:p>
            <a:pPr marL="342900" indent="-342900">
              <a:buFontTx/>
              <a:buChar char="-"/>
            </a:pPr>
            <a:r>
              <a:rPr lang="fr-FR" sz="2000" dirty="0"/>
              <a:t>l’expérimentation en </a:t>
            </a:r>
            <a:r>
              <a:rPr lang="fr-FR" sz="2000" b="1" dirty="0"/>
              <a:t>laboratoire </a:t>
            </a:r>
            <a:r>
              <a:rPr lang="fr-FR" sz="2000" dirty="0"/>
              <a:t>au cœur de la formation</a:t>
            </a:r>
          </a:p>
          <a:p>
            <a:pPr marL="342900" indent="-342900">
              <a:buFontTx/>
              <a:buChar char="-"/>
            </a:pPr>
            <a:r>
              <a:rPr lang="fr-FR" sz="2000" dirty="0"/>
              <a:t>des </a:t>
            </a:r>
            <a:r>
              <a:rPr lang="fr-FR" sz="2000" b="1" dirty="0"/>
              <a:t>thématiques </a:t>
            </a:r>
            <a:r>
              <a:rPr lang="fr-FR" sz="2000" dirty="0"/>
              <a:t>dans le domaine de l’environnement, la santé, l’énergie, les industries innovantes ou la recherche, </a:t>
            </a:r>
          </a:p>
          <a:p>
            <a:pPr marL="342900" indent="-342900">
              <a:buFontTx/>
              <a:buChar char="-"/>
            </a:pPr>
            <a:r>
              <a:rPr lang="fr-FR" sz="2000" dirty="0"/>
              <a:t>Une confrontation au réel par l’analyse des résultats avec </a:t>
            </a:r>
            <a:r>
              <a:rPr lang="fr-FR" sz="2000" b="1" dirty="0"/>
              <a:t>un esprit critique </a:t>
            </a:r>
            <a:r>
              <a:rPr lang="fr-FR" sz="2000" dirty="0"/>
              <a:t>et une </a:t>
            </a:r>
            <a:r>
              <a:rPr lang="fr-FR" sz="2000" b="1" dirty="0"/>
              <a:t>démarche scientifique expérimentale rigoureuse</a:t>
            </a:r>
            <a:r>
              <a:rPr lang="fr-FR" sz="2000" dirty="0"/>
              <a:t>.</a:t>
            </a:r>
          </a:p>
          <a:p>
            <a:endParaRPr lang="fr-FR" sz="1050" dirty="0"/>
          </a:p>
        </p:txBody>
      </p:sp>
      <p:sp>
        <p:nvSpPr>
          <p:cNvPr id="6" name="Espace réservé du numéro de diapositive 5"/>
          <p:cNvSpPr>
            <a:spLocks noGrp="1"/>
          </p:cNvSpPr>
          <p:nvPr>
            <p:ph type="sldNum" sz="quarter" idx="12"/>
          </p:nvPr>
        </p:nvSpPr>
        <p:spPr/>
        <p:txBody>
          <a:bodyPr/>
          <a:lstStyle/>
          <a:p>
            <a:pPr>
              <a:defRPr/>
            </a:pPr>
            <a:fld id="{640814C6-D9A0-4BA9-A217-D3B152A26BD8}" type="slidenum">
              <a:rPr lang="fr-FR" altLang="fr-FR" smtClean="0"/>
              <a:pPr>
                <a:defRPr/>
              </a:pPr>
              <a:t>8</a:t>
            </a:fld>
            <a:endParaRPr lang="fr-FR" altLang="fr-FR"/>
          </a:p>
        </p:txBody>
      </p:sp>
      <p:grpSp>
        <p:nvGrpSpPr>
          <p:cNvPr id="7" name="Groupe 6"/>
          <p:cNvGrpSpPr/>
          <p:nvPr/>
        </p:nvGrpSpPr>
        <p:grpSpPr>
          <a:xfrm>
            <a:off x="355142" y="837617"/>
            <a:ext cx="7843502" cy="514667"/>
            <a:chOff x="548129" y="1029334"/>
            <a:chExt cx="7843502" cy="514667"/>
          </a:xfrm>
        </p:grpSpPr>
        <p:sp>
          <p:nvSpPr>
            <p:cNvPr id="8" name="Rectangle 7"/>
            <p:cNvSpPr/>
            <p:nvPr/>
          </p:nvSpPr>
          <p:spPr>
            <a:xfrm>
              <a:off x="548129" y="1029334"/>
              <a:ext cx="7843502" cy="514667"/>
            </a:xfrm>
            <a:prstGeom prst="rect">
              <a:avLst/>
            </a:prstGeom>
          </p:spPr>
          <p:style>
            <a:lnRef idx="2">
              <a:schemeClr val="lt1">
                <a:hueOff val="0"/>
                <a:satOff val="0"/>
                <a:lumOff val="0"/>
                <a:alphaOff val="0"/>
              </a:schemeClr>
            </a:lnRef>
            <a:fillRef idx="1">
              <a:schemeClr val="accent2">
                <a:shade val="80000"/>
                <a:hueOff val="0"/>
                <a:satOff val="-20405"/>
                <a:lumOff val="20170"/>
                <a:alphaOff val="0"/>
              </a:schemeClr>
            </a:fillRef>
            <a:effectRef idx="0">
              <a:schemeClr val="accent2">
                <a:shade val="80000"/>
                <a:hueOff val="0"/>
                <a:satOff val="-20405"/>
                <a:lumOff val="20170"/>
                <a:alphaOff val="0"/>
              </a:schemeClr>
            </a:effectRef>
            <a:fontRef idx="minor">
              <a:schemeClr val="lt1"/>
            </a:fontRef>
          </p:style>
        </p:sp>
        <p:sp>
          <p:nvSpPr>
            <p:cNvPr id="9" name="ZoneTexte 8"/>
            <p:cNvSpPr txBox="1"/>
            <p:nvPr/>
          </p:nvSpPr>
          <p:spPr>
            <a:xfrm>
              <a:off x="548129" y="1029334"/>
              <a:ext cx="7843502" cy="514667"/>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08517" tIns="71120" rIns="71120" bIns="71120" numCol="1" spcCol="1270" anchor="ctr" anchorCtr="0">
              <a:noAutofit/>
            </a:bodyPr>
            <a:lstStyle/>
            <a:p>
              <a:pPr lvl="0" algn="l" defTabSz="1244600">
                <a:lnSpc>
                  <a:spcPct val="90000"/>
                </a:lnSpc>
                <a:spcBef>
                  <a:spcPct val="0"/>
                </a:spcBef>
                <a:spcAft>
                  <a:spcPct val="35000"/>
                </a:spcAft>
              </a:pPr>
              <a:r>
                <a:rPr lang="fr-FR" sz="2800" kern="1200" dirty="0"/>
                <a:t>T pour Technologies</a:t>
              </a:r>
            </a:p>
          </p:txBody>
        </p:sp>
      </p:gr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9745" y="3067711"/>
            <a:ext cx="1353266" cy="171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99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9" descr="Bio0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52877"/>
            <a:ext cx="15811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35" name="Group 27"/>
          <p:cNvGrpSpPr>
            <a:grpSpLocks/>
          </p:cNvGrpSpPr>
          <p:nvPr/>
        </p:nvGrpSpPr>
        <p:grpSpPr bwMode="auto">
          <a:xfrm>
            <a:off x="3306238" y="555526"/>
            <a:ext cx="6642100" cy="4866084"/>
            <a:chOff x="1513" y="-204"/>
            <a:chExt cx="4712" cy="5031"/>
          </a:xfrm>
        </p:grpSpPr>
        <p:pic>
          <p:nvPicPr>
            <p:cNvPr id="21" name="Champ EE" descr="C:\Users\user\Documents\My Dropbox\03-Développements\STI2D\Boule-grise.png"/>
            <p:cNvPicPr>
              <a:picLocks noChangeAspect="1" noChangeArrowheads="1"/>
            </p:cNvPicPr>
            <p:nvPr/>
          </p:nvPicPr>
          <p:blipFill>
            <a:blip r:embed="rId4" cstate="print"/>
            <a:srcRect/>
            <a:stretch>
              <a:fillRect/>
            </a:stretch>
          </p:blipFill>
          <p:spPr bwMode="auto">
            <a:xfrm rot="13466572">
              <a:off x="2198" y="1774"/>
              <a:ext cx="1975" cy="2750"/>
            </a:xfrm>
            <a:prstGeom prst="rect">
              <a:avLst/>
            </a:prstGeom>
            <a:noFill/>
            <a:effectLst>
              <a:softEdge rad="127000"/>
            </a:effectLst>
          </p:spPr>
        </p:pic>
        <p:pic>
          <p:nvPicPr>
            <p:cNvPr id="19" name="Champ ITEC" descr="C:\Users\user\Documents\My Dropbox\03-Développements\STI2D\Boule-grise.png"/>
            <p:cNvPicPr>
              <a:picLocks noChangeAspect="1" noChangeArrowheads="1"/>
            </p:cNvPicPr>
            <p:nvPr/>
          </p:nvPicPr>
          <p:blipFill>
            <a:blip r:embed="rId4" cstate="print"/>
            <a:srcRect/>
            <a:stretch>
              <a:fillRect/>
            </a:stretch>
          </p:blipFill>
          <p:spPr bwMode="auto">
            <a:xfrm rot="2149682">
              <a:off x="2720" y="117"/>
              <a:ext cx="1974" cy="2750"/>
            </a:xfrm>
            <a:prstGeom prst="rect">
              <a:avLst/>
            </a:prstGeom>
            <a:noFill/>
            <a:effectLst>
              <a:softEdge rad="127000"/>
            </a:effectLst>
          </p:spPr>
        </p:pic>
        <p:grpSp>
          <p:nvGrpSpPr>
            <p:cNvPr id="17427" name="Group 30"/>
            <p:cNvGrpSpPr>
              <a:grpSpLocks/>
            </p:cNvGrpSpPr>
            <p:nvPr/>
          </p:nvGrpSpPr>
          <p:grpSpPr bwMode="auto">
            <a:xfrm>
              <a:off x="1579" y="-54"/>
              <a:ext cx="4646" cy="4858"/>
              <a:chOff x="1579" y="-54"/>
              <a:chExt cx="4646" cy="4858"/>
            </a:xfrm>
          </p:grpSpPr>
          <p:pic>
            <p:nvPicPr>
              <p:cNvPr id="22" name="Champ SIN" descr="C:\Users\user\Documents\My Dropbox\03-Développements\STI2D\Boule-grise.png"/>
              <p:cNvPicPr>
                <a:picLocks noChangeAspect="1" noChangeArrowheads="1"/>
              </p:cNvPicPr>
              <p:nvPr/>
            </p:nvPicPr>
            <p:blipFill>
              <a:blip r:embed="rId4" cstate="print"/>
              <a:srcRect/>
              <a:stretch>
                <a:fillRect/>
              </a:stretch>
            </p:blipFill>
            <p:spPr bwMode="auto">
              <a:xfrm rot="8009709">
                <a:off x="3557" y="1764"/>
                <a:ext cx="1975" cy="2750"/>
              </a:xfrm>
              <a:prstGeom prst="rect">
                <a:avLst/>
              </a:prstGeom>
              <a:noFill/>
              <a:effectLst>
                <a:softEdge rad="127000"/>
              </a:effectLst>
            </p:spPr>
          </p:pic>
          <p:pic>
            <p:nvPicPr>
              <p:cNvPr id="18" name="Champ AC" descr="C:\Users\user\Documents\My Dropbox\03-Développements\STI2D\Boule-grise.png"/>
              <p:cNvPicPr>
                <a:picLocks noChangeAspect="1" noChangeArrowheads="1"/>
              </p:cNvPicPr>
              <p:nvPr/>
            </p:nvPicPr>
            <p:blipFill>
              <a:blip r:embed="rId4" cstate="print"/>
              <a:srcRect/>
              <a:stretch>
                <a:fillRect/>
              </a:stretch>
            </p:blipFill>
            <p:spPr bwMode="auto">
              <a:xfrm rot="19501548">
                <a:off x="2289" y="266"/>
                <a:ext cx="1974" cy="2750"/>
              </a:xfrm>
              <a:prstGeom prst="rect">
                <a:avLst/>
              </a:prstGeom>
              <a:noFill/>
              <a:effectLst>
                <a:softEdge rad="127000"/>
              </a:effectLst>
            </p:spPr>
          </p:pic>
          <p:pic>
            <p:nvPicPr>
              <p:cNvPr id="20" name="Noyau MEI" descr="C:\Users\user\Documents\My Dropbox\03-Développements\STI2D\Boule-grise.png"/>
              <p:cNvPicPr>
                <a:picLocks noChangeAspect="1" noChangeArrowheads="1"/>
              </p:cNvPicPr>
              <p:nvPr/>
            </p:nvPicPr>
            <p:blipFill>
              <a:blip r:embed="rId5" cstate="print"/>
              <a:srcRect/>
              <a:stretch>
                <a:fillRect/>
              </a:stretch>
            </p:blipFill>
            <p:spPr bwMode="auto">
              <a:xfrm>
                <a:off x="1582" y="824"/>
                <a:ext cx="3069" cy="3076"/>
              </a:xfrm>
              <a:prstGeom prst="rect">
                <a:avLst/>
              </a:prstGeom>
              <a:noFill/>
              <a:effectLst>
                <a:softEdge rad="127000"/>
              </a:effectLst>
            </p:spPr>
          </p:pic>
        </p:grpSp>
      </p:grpSp>
      <p:sp>
        <p:nvSpPr>
          <p:cNvPr id="119812" name="Rectangle 4"/>
          <p:cNvSpPr>
            <a:spLocks noChangeArrowheads="1"/>
          </p:cNvSpPr>
          <p:nvPr/>
        </p:nvSpPr>
        <p:spPr bwMode="auto">
          <a:xfrm>
            <a:off x="4209993" y="1621213"/>
            <a:ext cx="1251068" cy="584775"/>
          </a:xfrm>
          <a:prstGeom prst="rect">
            <a:avLst/>
          </a:prstGeom>
          <a:noFill/>
          <a:ln w="9525">
            <a:noFill/>
            <a:miter lim="800000"/>
            <a:headEnd/>
            <a:tailEnd/>
          </a:ln>
          <a:effectLst/>
        </p:spPr>
        <p:txBody>
          <a:bodyPr wrap="square" lIns="91426" tIns="45713" rIns="91426" bIns="45713">
            <a:spAutoFit/>
          </a:bodyPr>
          <a:lstStyle/>
          <a:p>
            <a:pPr algn="r">
              <a:defRPr/>
            </a:pPr>
            <a:r>
              <a:rPr lang="fr-FR" sz="3200" dirty="0">
                <a:ln w="0"/>
                <a:effectLst>
                  <a:outerShdw blurRad="38100" dist="19050" dir="2700000" algn="tl" rotWithShape="0">
                    <a:schemeClr val="dk1">
                      <a:alpha val="40000"/>
                    </a:schemeClr>
                  </a:outerShdw>
                </a:effectLst>
                <a:latin typeface="Arial" charset="0"/>
              </a:rPr>
              <a:t>Santé</a:t>
            </a:r>
            <a:endParaRPr lang="fr-FR" sz="3200" b="1" dirty="0">
              <a:solidFill>
                <a:srgbClr val="003300"/>
              </a:solidFill>
              <a:effectLst>
                <a:outerShdw blurRad="38100" dist="38100" dir="2700000" algn="tl">
                  <a:srgbClr val="C0C0C0"/>
                </a:outerShdw>
              </a:effectLst>
              <a:latin typeface="Arial" charset="0"/>
            </a:endParaRPr>
          </a:p>
        </p:txBody>
      </p:sp>
      <p:sp>
        <p:nvSpPr>
          <p:cNvPr id="119817" name="Rectangle 9"/>
          <p:cNvSpPr>
            <a:spLocks noChangeArrowheads="1"/>
          </p:cNvSpPr>
          <p:nvPr/>
        </p:nvSpPr>
        <p:spPr bwMode="auto">
          <a:xfrm>
            <a:off x="767676" y="3981464"/>
            <a:ext cx="3273425" cy="584775"/>
          </a:xfrm>
          <a:prstGeom prst="rect">
            <a:avLst/>
          </a:prstGeom>
          <a:noFill/>
          <a:ln w="9525">
            <a:noFill/>
            <a:miter lim="800000"/>
            <a:headEnd/>
            <a:tailEnd/>
          </a:ln>
          <a:effectLst/>
        </p:spPr>
        <p:txBody>
          <a:bodyPr lIns="91426" tIns="45713" rIns="91426" bIns="45713">
            <a:spAutoFit/>
          </a:bodyPr>
          <a:lstStyle/>
          <a:p>
            <a:pPr algn="r">
              <a:defRPr/>
            </a:pPr>
            <a:r>
              <a:rPr lang="fr-FR" sz="3200" b="1" dirty="0">
                <a:effectLst>
                  <a:outerShdw blurRad="38100" dist="38100" dir="2700000" algn="tl">
                    <a:srgbClr val="C0C0C0"/>
                  </a:outerShdw>
                </a:effectLst>
                <a:latin typeface="Arial" charset="0"/>
              </a:rPr>
              <a:t>Bioindustries</a:t>
            </a:r>
          </a:p>
        </p:txBody>
      </p:sp>
      <p:sp>
        <p:nvSpPr>
          <p:cNvPr id="119818" name="Rectangle 10"/>
          <p:cNvSpPr>
            <a:spLocks noChangeArrowheads="1"/>
          </p:cNvSpPr>
          <p:nvPr/>
        </p:nvSpPr>
        <p:spPr bwMode="auto">
          <a:xfrm>
            <a:off x="5910081" y="4011691"/>
            <a:ext cx="3273425" cy="584775"/>
          </a:xfrm>
          <a:prstGeom prst="rect">
            <a:avLst/>
          </a:prstGeom>
          <a:noFill/>
          <a:ln w="9525">
            <a:noFill/>
            <a:miter lim="800000"/>
            <a:headEnd/>
            <a:tailEnd/>
          </a:ln>
          <a:effectLst/>
        </p:spPr>
        <p:txBody>
          <a:bodyPr lIns="91426" tIns="45713" rIns="91426" bIns="45713">
            <a:spAutoFit/>
          </a:bodyPr>
          <a:lstStyle/>
          <a:p>
            <a:pPr>
              <a:defRPr/>
            </a:pPr>
            <a:r>
              <a:rPr lang="fr-FR" sz="3200" b="1" dirty="0">
                <a:effectLst>
                  <a:outerShdw blurRad="38100" dist="38100" dir="2700000" algn="tl">
                    <a:srgbClr val="C0C0C0"/>
                  </a:outerShdw>
                </a:effectLst>
                <a:latin typeface="Arial" charset="0"/>
              </a:rPr>
              <a:t>Environnement</a:t>
            </a:r>
          </a:p>
        </p:txBody>
      </p:sp>
      <p:sp>
        <p:nvSpPr>
          <p:cNvPr id="119819" name="Rectangle 11"/>
          <p:cNvSpPr>
            <a:spLocks noChangeArrowheads="1"/>
          </p:cNvSpPr>
          <p:nvPr/>
        </p:nvSpPr>
        <p:spPr bwMode="auto">
          <a:xfrm>
            <a:off x="5999171" y="2252664"/>
            <a:ext cx="3273425" cy="1077218"/>
          </a:xfrm>
          <a:prstGeom prst="rect">
            <a:avLst/>
          </a:prstGeom>
          <a:noFill/>
          <a:ln w="9525">
            <a:noFill/>
            <a:miter lim="800000"/>
            <a:headEnd/>
            <a:tailEnd/>
          </a:ln>
          <a:effectLst/>
        </p:spPr>
        <p:txBody>
          <a:bodyPr lIns="91426" tIns="45713" rIns="91426" bIns="45713">
            <a:spAutoFit/>
          </a:bodyPr>
          <a:lstStyle/>
          <a:p>
            <a:pPr algn="ctr">
              <a:defRPr/>
            </a:pPr>
            <a:r>
              <a:rPr lang="fr-FR" sz="3200" b="1" dirty="0">
                <a:effectLst>
                  <a:outerShdw blurRad="38100" dist="38100" dir="2700000" algn="tl">
                    <a:srgbClr val="C0C0C0"/>
                  </a:outerShdw>
                </a:effectLst>
                <a:latin typeface="Arial" charset="0"/>
              </a:rPr>
              <a:t>Recherche</a:t>
            </a:r>
          </a:p>
          <a:p>
            <a:pPr algn="ctr">
              <a:defRPr/>
            </a:pPr>
            <a:r>
              <a:rPr lang="fr-FR" sz="3200" b="1" dirty="0">
                <a:effectLst>
                  <a:outerShdw blurRad="38100" dist="38100" dir="2700000" algn="tl">
                    <a:srgbClr val="C0C0C0"/>
                  </a:outerShdw>
                </a:effectLst>
                <a:latin typeface="Arial" charset="0"/>
              </a:rPr>
              <a:t>en biologie</a:t>
            </a:r>
          </a:p>
        </p:txBody>
      </p:sp>
      <p:pic>
        <p:nvPicPr>
          <p:cNvPr id="119821" name="Picture 13" descr="DIAPO00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113" y="2222899"/>
            <a:ext cx="2925762" cy="21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24" name="Rectangle 16"/>
          <p:cNvSpPr>
            <a:spLocks noChangeArrowheads="1"/>
          </p:cNvSpPr>
          <p:nvPr/>
        </p:nvSpPr>
        <p:spPr bwMode="auto">
          <a:xfrm>
            <a:off x="1385888" y="2801543"/>
            <a:ext cx="1895475" cy="830997"/>
          </a:xfrm>
          <a:prstGeom prst="rect">
            <a:avLst/>
          </a:prstGeom>
          <a:noFill/>
          <a:ln w="9525">
            <a:noFill/>
            <a:miter lim="800000"/>
            <a:headEnd/>
            <a:tailEnd/>
          </a:ln>
          <a:effectLst/>
        </p:spPr>
        <p:txBody>
          <a:bodyPr lIns="91426" tIns="45713" rIns="91426" bIns="45713">
            <a:spAutoFit/>
          </a:bodyPr>
          <a:lstStyle/>
          <a:p>
            <a:pPr algn="ctr">
              <a:defRPr/>
            </a:pPr>
            <a:r>
              <a:rPr lang="fr-FR" sz="2400" dirty="0">
                <a:ln w="0"/>
                <a:effectLst>
                  <a:outerShdw blurRad="38100" dist="19050" dir="2700000" algn="tl" rotWithShape="0">
                    <a:schemeClr val="dk1">
                      <a:alpha val="40000"/>
                    </a:schemeClr>
                  </a:outerShdw>
                </a:effectLst>
                <a:latin typeface="Arial" charset="0"/>
              </a:rPr>
              <a:t>Sécurité</a:t>
            </a:r>
            <a:r>
              <a:rPr lang="fr-FR" sz="2400" b="1" dirty="0">
                <a:solidFill>
                  <a:srgbClr val="003300"/>
                </a:solidFill>
                <a:effectLst>
                  <a:outerShdw blurRad="38100" dist="38100" dir="2700000" algn="tl">
                    <a:srgbClr val="C0C0C0"/>
                  </a:outerShdw>
                </a:effectLst>
                <a:latin typeface="Arial" charset="0"/>
              </a:rPr>
              <a:t> </a:t>
            </a:r>
            <a:r>
              <a:rPr lang="fr-FR" sz="2400" b="1" dirty="0">
                <a:effectLst>
                  <a:outerShdw blurRad="38100" dist="38100" dir="2700000" algn="tl">
                    <a:srgbClr val="C0C0C0"/>
                  </a:outerShdw>
                </a:effectLst>
                <a:latin typeface="Arial" charset="0"/>
              </a:rPr>
              <a:t>biologique</a:t>
            </a:r>
          </a:p>
        </p:txBody>
      </p:sp>
      <p:sp>
        <p:nvSpPr>
          <p:cNvPr id="119825" name="Rectangle 17"/>
          <p:cNvSpPr>
            <a:spLocks noChangeArrowheads="1"/>
          </p:cNvSpPr>
          <p:nvPr/>
        </p:nvSpPr>
        <p:spPr bwMode="auto">
          <a:xfrm>
            <a:off x="1471831" y="2205988"/>
            <a:ext cx="2209800"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effectLst>
                  <a:outerShdw blurRad="38100" dist="38100" dir="2700000" algn="tl">
                    <a:srgbClr val="C0C0C0"/>
                  </a:outerShdw>
                </a:effectLst>
                <a:latin typeface="Arial" charset="0"/>
              </a:rPr>
              <a:t>Innovation</a:t>
            </a:r>
          </a:p>
        </p:txBody>
      </p:sp>
      <p:sp>
        <p:nvSpPr>
          <p:cNvPr id="119827" name="Rectangle 19"/>
          <p:cNvSpPr>
            <a:spLocks noChangeArrowheads="1"/>
          </p:cNvSpPr>
          <p:nvPr/>
        </p:nvSpPr>
        <p:spPr bwMode="auto">
          <a:xfrm>
            <a:off x="1286229" y="3574348"/>
            <a:ext cx="2209800"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effectLst>
                  <a:outerShdw blurRad="38100" dist="38100" dir="2700000" algn="tl">
                    <a:srgbClr val="C0C0C0"/>
                  </a:outerShdw>
                </a:effectLst>
                <a:latin typeface="Arial" charset="0"/>
              </a:rPr>
              <a:t>Production</a:t>
            </a:r>
          </a:p>
        </p:txBody>
      </p:sp>
      <p:sp>
        <p:nvSpPr>
          <p:cNvPr id="119828" name="Rectangle 20"/>
          <p:cNvSpPr>
            <a:spLocks noChangeArrowheads="1"/>
          </p:cNvSpPr>
          <p:nvPr/>
        </p:nvSpPr>
        <p:spPr bwMode="auto">
          <a:xfrm>
            <a:off x="6516687" y="3635625"/>
            <a:ext cx="2193925" cy="461665"/>
          </a:xfrm>
          <a:prstGeom prst="rect">
            <a:avLst/>
          </a:prstGeom>
          <a:noFill/>
          <a:ln w="9525">
            <a:noFill/>
            <a:miter lim="800000"/>
            <a:headEnd/>
            <a:tailEnd/>
          </a:ln>
          <a:effectLst/>
        </p:spPr>
        <p:txBody>
          <a:bodyPr lIns="91426" tIns="45713" rIns="91426" bIns="45713">
            <a:spAutoFit/>
          </a:bodyPr>
          <a:lstStyle/>
          <a:p>
            <a:pPr>
              <a:defRPr/>
            </a:pPr>
            <a:r>
              <a:rPr lang="fr-FR" sz="2400" dirty="0">
                <a:ln w="0"/>
                <a:effectLst>
                  <a:outerShdw blurRad="38100" dist="19050" dir="2700000" algn="tl" rotWithShape="0">
                    <a:schemeClr val="dk1">
                      <a:alpha val="40000"/>
                    </a:schemeClr>
                  </a:outerShdw>
                </a:effectLst>
                <a:latin typeface="Arial" charset="0"/>
              </a:rPr>
              <a:t>Biodiversité</a:t>
            </a:r>
            <a:endParaRPr lang="fr-FR" sz="2400" b="1" dirty="0">
              <a:solidFill>
                <a:srgbClr val="003300"/>
              </a:solidFill>
              <a:effectLst>
                <a:outerShdw blurRad="38100" dist="38100" dir="2700000" algn="tl">
                  <a:srgbClr val="C0C0C0"/>
                </a:outerShdw>
              </a:effectLst>
              <a:latin typeface="Arial" charset="0"/>
            </a:endParaRPr>
          </a:p>
        </p:txBody>
      </p:sp>
      <p:sp>
        <p:nvSpPr>
          <p:cNvPr id="119829" name="Rectangle 21"/>
          <p:cNvSpPr>
            <a:spLocks noChangeArrowheads="1"/>
          </p:cNvSpPr>
          <p:nvPr/>
        </p:nvSpPr>
        <p:spPr bwMode="auto">
          <a:xfrm>
            <a:off x="7488240" y="3225411"/>
            <a:ext cx="1338262" cy="461665"/>
          </a:xfrm>
          <a:prstGeom prst="rect">
            <a:avLst/>
          </a:prstGeom>
          <a:noFill/>
          <a:ln w="9525">
            <a:noFill/>
            <a:miter lim="800000"/>
            <a:headEnd/>
            <a:tailEnd/>
          </a:ln>
          <a:effectLst/>
        </p:spPr>
        <p:txBody>
          <a:bodyPr lIns="91426" tIns="45713" rIns="91426" bIns="45713">
            <a:spAutoFit/>
          </a:bodyPr>
          <a:lstStyle/>
          <a:p>
            <a:pPr algn="r">
              <a:defRPr/>
            </a:pPr>
            <a:r>
              <a:rPr lang="fr-FR" sz="2400" dirty="0">
                <a:ln w="0"/>
                <a:effectLst>
                  <a:outerShdw blurRad="38100" dist="19050" dir="2700000" algn="tl" rotWithShape="0">
                    <a:schemeClr val="dk1">
                      <a:alpha val="40000"/>
                    </a:schemeClr>
                  </a:outerShdw>
                </a:effectLst>
                <a:latin typeface="Arial" charset="0"/>
              </a:rPr>
              <a:t>OGM</a:t>
            </a:r>
            <a:endParaRPr lang="fr-FR" sz="2400" b="1" dirty="0">
              <a:solidFill>
                <a:srgbClr val="003300"/>
              </a:solidFill>
              <a:effectLst>
                <a:outerShdw blurRad="38100" dist="38100" dir="2700000" algn="tl">
                  <a:srgbClr val="C0C0C0"/>
                </a:outerShdw>
              </a:effectLst>
              <a:latin typeface="Arial" charset="0"/>
            </a:endParaRPr>
          </a:p>
        </p:txBody>
      </p:sp>
      <p:sp>
        <p:nvSpPr>
          <p:cNvPr id="119830" name="Rectangle 22"/>
          <p:cNvSpPr>
            <a:spLocks noChangeArrowheads="1"/>
          </p:cNvSpPr>
          <p:nvPr/>
        </p:nvSpPr>
        <p:spPr bwMode="auto">
          <a:xfrm>
            <a:off x="3673055" y="4442970"/>
            <a:ext cx="2751289" cy="400095"/>
          </a:xfrm>
          <a:prstGeom prst="rect">
            <a:avLst/>
          </a:prstGeom>
          <a:noFill/>
          <a:ln w="9525">
            <a:noFill/>
            <a:miter lim="800000"/>
            <a:headEnd/>
            <a:tailEnd/>
          </a:ln>
          <a:effectLst/>
        </p:spPr>
        <p:txBody>
          <a:bodyPr wrap="square" lIns="91426" tIns="45713" rIns="91426" bIns="45713">
            <a:spAutoFit/>
          </a:bodyPr>
          <a:lstStyle/>
          <a:p>
            <a:pPr>
              <a:defRPr/>
            </a:pPr>
            <a:r>
              <a:rPr lang="fr-FR" sz="2000" b="1" dirty="0">
                <a:effectLst>
                  <a:outerShdw blurRad="38100" dist="38100" dir="2700000" algn="tl">
                    <a:srgbClr val="C0C0C0"/>
                  </a:outerShdw>
                </a:effectLst>
                <a:latin typeface="Arial" charset="0"/>
              </a:rPr>
              <a:t>Assurance qualité</a:t>
            </a:r>
          </a:p>
        </p:txBody>
      </p:sp>
      <p:sp>
        <p:nvSpPr>
          <p:cNvPr id="119843" name="Text Box 35"/>
          <p:cNvSpPr txBox="1">
            <a:spLocks noChangeArrowheads="1"/>
          </p:cNvSpPr>
          <p:nvPr/>
        </p:nvSpPr>
        <p:spPr bwMode="auto">
          <a:xfrm>
            <a:off x="2736851" y="728670"/>
            <a:ext cx="6296025" cy="461665"/>
          </a:xfrm>
          <a:prstGeom prst="rect">
            <a:avLst/>
          </a:prstGeom>
          <a:noFill/>
          <a:ln w="9525">
            <a:noFill/>
            <a:miter lim="800000"/>
            <a:headEnd/>
            <a:tailEnd/>
          </a:ln>
          <a:effectLst/>
        </p:spPr>
        <p:txBody>
          <a:bodyPr lIns="91426" tIns="45713" rIns="91426" bIns="45713">
            <a:spAutoFit/>
          </a:bodyPr>
          <a:lstStyle/>
          <a:p>
            <a:pPr algn="r">
              <a:defRPr/>
            </a:pPr>
            <a:r>
              <a:rPr lang="fr-FR" sz="2400" b="1" dirty="0">
                <a:solidFill>
                  <a:srgbClr val="7030A0"/>
                </a:solidFill>
                <a:effectLst>
                  <a:outerShdw blurRad="38100" dist="38100" dir="2700000" algn="tl">
                    <a:srgbClr val="C0C0C0"/>
                  </a:outerShdw>
                </a:effectLst>
                <a:latin typeface="Arial" charset="0"/>
              </a:rPr>
              <a:t>Les domaines des biotechnologies…</a:t>
            </a:r>
          </a:p>
        </p:txBody>
      </p:sp>
      <p:sp>
        <p:nvSpPr>
          <p:cNvPr id="119844" name="Text Box 36"/>
          <p:cNvSpPr txBox="1">
            <a:spLocks noChangeArrowheads="1"/>
          </p:cNvSpPr>
          <p:nvPr/>
        </p:nvSpPr>
        <p:spPr bwMode="auto">
          <a:xfrm>
            <a:off x="1258890" y="50013"/>
            <a:ext cx="8786812" cy="769441"/>
          </a:xfrm>
          <a:prstGeom prst="rect">
            <a:avLst/>
          </a:prstGeom>
          <a:noFill/>
          <a:ln w="9525">
            <a:noFill/>
            <a:miter lim="800000"/>
            <a:headEnd/>
            <a:tailEnd/>
          </a:ln>
          <a:effectLst/>
        </p:spPr>
        <p:txBody>
          <a:bodyPr lIns="91426" tIns="45713" rIns="91426" bIns="4571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fr-FR" altLang="fr-FR" sz="4400" dirty="0">
                <a:solidFill>
                  <a:schemeClr val="accent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dobe Heiti Std R"/>
              </a:rPr>
              <a:t>STL Biotechnologies</a:t>
            </a:r>
          </a:p>
        </p:txBody>
      </p:sp>
      <p:pic>
        <p:nvPicPr>
          <p:cNvPr id="23" name="Picture 6" descr="http://biotech.spip.ac-rouen.fr/local/cache-vignettes/L258xH169/Bio02-5b7ad.jpg"/>
          <p:cNvPicPr>
            <a:picLocks noChangeAspect="1" noChangeArrowheads="1"/>
          </p:cNvPicPr>
          <p:nvPr/>
        </p:nvPicPr>
        <p:blipFill>
          <a:blip r:embed="rId7"/>
          <a:srcRect/>
          <a:stretch>
            <a:fillRect/>
          </a:stretch>
        </p:blipFill>
        <p:spPr bwMode="auto">
          <a:xfrm>
            <a:off x="7648743" y="1170251"/>
            <a:ext cx="1235089" cy="1040226"/>
          </a:xfrm>
          <a:prstGeom prst="rect">
            <a:avLst/>
          </a:prstGeom>
          <a:ln>
            <a:noFill/>
          </a:ln>
          <a:effectLst>
            <a:outerShdw blurRad="292100" dist="139700" dir="2700000" algn="tl" rotWithShape="0">
              <a:srgbClr val="333333">
                <a:alpha val="65000"/>
              </a:srgbClr>
            </a:outerShdw>
          </a:effectLst>
        </p:spPr>
      </p:pic>
      <p:pic>
        <p:nvPicPr>
          <p:cNvPr id="24" name="Picture 31" descr="Bio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319" y="771552"/>
            <a:ext cx="24796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4D274666-85CE-48F8-B86E-94A0C1432785}" type="slidenum">
              <a:rPr lang="fr-FR" smtClean="0"/>
              <a:t>9</a:t>
            </a:fld>
            <a:endParaRPr lang="fr-FR"/>
          </a:p>
        </p:txBody>
      </p:sp>
    </p:spTree>
    <p:extLst>
      <p:ext uri="{BB962C8B-B14F-4D97-AF65-F5344CB8AC3E}">
        <p14:creationId xmlns:p14="http://schemas.microsoft.com/office/powerpoint/2010/main" val="634763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9835"/>
                                        </p:tgtEl>
                                        <p:attrNameLst>
                                          <p:attrName>style.visibility</p:attrName>
                                        </p:attrNameLst>
                                      </p:cBhvr>
                                      <p:to>
                                        <p:strVal val="visible"/>
                                      </p:to>
                                    </p:set>
                                    <p:animEffect transition="in" filter="fade">
                                      <p:cBhvr>
                                        <p:cTn id="7" dur="2000"/>
                                        <p:tgtEl>
                                          <p:spTgt spid="119835"/>
                                        </p:tgtEl>
                                      </p:cBhvr>
                                    </p:animEffect>
                                  </p:childTnLst>
                                </p:cTn>
                              </p:par>
                              <p:par>
                                <p:cTn id="8" presetID="10" presetClass="entr" presetSubtype="0" fill="hold" nodeType="withEffect">
                                  <p:stCondLst>
                                    <p:cond delay="0"/>
                                  </p:stCondLst>
                                  <p:childTnLst>
                                    <p:set>
                                      <p:cBhvr>
                                        <p:cTn id="9" dur="1" fill="hold">
                                          <p:stCondLst>
                                            <p:cond delay="0"/>
                                          </p:stCondLst>
                                        </p:cTn>
                                        <p:tgtEl>
                                          <p:spTgt spid="119821"/>
                                        </p:tgtEl>
                                        <p:attrNameLst>
                                          <p:attrName>style.visibility</p:attrName>
                                        </p:attrNameLst>
                                      </p:cBhvr>
                                      <p:to>
                                        <p:strVal val="visible"/>
                                      </p:to>
                                    </p:set>
                                    <p:animEffect transition="in" filter="fade">
                                      <p:cBhvr>
                                        <p:cTn id="10" dur="5000"/>
                                        <p:tgtEl>
                                          <p:spTgt spid="11982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9812"/>
                                        </p:tgtEl>
                                        <p:attrNameLst>
                                          <p:attrName>style.visibility</p:attrName>
                                        </p:attrNameLst>
                                      </p:cBhvr>
                                      <p:to>
                                        <p:strVal val="visible"/>
                                      </p:to>
                                    </p:set>
                                    <p:animEffect transition="in" filter="fade">
                                      <p:cBhvr>
                                        <p:cTn id="13" dur="2000"/>
                                        <p:tgtEl>
                                          <p:spTgt spid="11981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19824"/>
                                        </p:tgtEl>
                                        <p:attrNameLst>
                                          <p:attrName>style.visibility</p:attrName>
                                        </p:attrNameLst>
                                      </p:cBhvr>
                                      <p:to>
                                        <p:strVal val="visible"/>
                                      </p:to>
                                    </p:set>
                                    <p:animEffect transition="in" filter="fade">
                                      <p:cBhvr>
                                        <p:cTn id="16" dur="2000"/>
                                        <p:tgtEl>
                                          <p:spTgt spid="119824"/>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9817"/>
                                        </p:tgtEl>
                                        <p:attrNameLst>
                                          <p:attrName>style.visibility</p:attrName>
                                        </p:attrNameLst>
                                      </p:cBhvr>
                                      <p:to>
                                        <p:strVal val="visible"/>
                                      </p:to>
                                    </p:set>
                                    <p:animEffect transition="in" filter="fade">
                                      <p:cBhvr>
                                        <p:cTn id="19" dur="2000"/>
                                        <p:tgtEl>
                                          <p:spTgt spid="11981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9825"/>
                                        </p:tgtEl>
                                        <p:attrNameLst>
                                          <p:attrName>style.visibility</p:attrName>
                                        </p:attrNameLst>
                                      </p:cBhvr>
                                      <p:to>
                                        <p:strVal val="visible"/>
                                      </p:to>
                                    </p:set>
                                    <p:animEffect transition="in" filter="fade">
                                      <p:cBhvr>
                                        <p:cTn id="22" dur="2000"/>
                                        <p:tgtEl>
                                          <p:spTgt spid="11982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19827"/>
                                        </p:tgtEl>
                                        <p:attrNameLst>
                                          <p:attrName>style.visibility</p:attrName>
                                        </p:attrNameLst>
                                      </p:cBhvr>
                                      <p:to>
                                        <p:strVal val="visible"/>
                                      </p:to>
                                    </p:set>
                                    <p:animEffect transition="in" filter="fade">
                                      <p:cBhvr>
                                        <p:cTn id="25" dur="2000"/>
                                        <p:tgtEl>
                                          <p:spTgt spid="119827"/>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19818"/>
                                        </p:tgtEl>
                                        <p:attrNameLst>
                                          <p:attrName>style.visibility</p:attrName>
                                        </p:attrNameLst>
                                      </p:cBhvr>
                                      <p:to>
                                        <p:strVal val="visible"/>
                                      </p:to>
                                    </p:set>
                                    <p:animEffect transition="in" filter="fade">
                                      <p:cBhvr>
                                        <p:cTn id="28" dur="2000"/>
                                        <p:tgtEl>
                                          <p:spTgt spid="119818"/>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19828"/>
                                        </p:tgtEl>
                                        <p:attrNameLst>
                                          <p:attrName>style.visibility</p:attrName>
                                        </p:attrNameLst>
                                      </p:cBhvr>
                                      <p:to>
                                        <p:strVal val="visible"/>
                                      </p:to>
                                    </p:set>
                                    <p:animEffect transition="in" filter="fade">
                                      <p:cBhvr>
                                        <p:cTn id="31" dur="2000"/>
                                        <p:tgtEl>
                                          <p:spTgt spid="119828"/>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9819"/>
                                        </p:tgtEl>
                                        <p:attrNameLst>
                                          <p:attrName>style.visibility</p:attrName>
                                        </p:attrNameLst>
                                      </p:cBhvr>
                                      <p:to>
                                        <p:strVal val="visible"/>
                                      </p:to>
                                    </p:set>
                                    <p:animEffect transition="in" filter="fade">
                                      <p:cBhvr>
                                        <p:cTn id="34" dur="2000"/>
                                        <p:tgtEl>
                                          <p:spTgt spid="119819"/>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19829"/>
                                        </p:tgtEl>
                                        <p:attrNameLst>
                                          <p:attrName>style.visibility</p:attrName>
                                        </p:attrNameLst>
                                      </p:cBhvr>
                                      <p:to>
                                        <p:strVal val="visible"/>
                                      </p:to>
                                    </p:set>
                                    <p:animEffect transition="in" filter="fade">
                                      <p:cBhvr>
                                        <p:cTn id="37" dur="2000"/>
                                        <p:tgtEl>
                                          <p:spTgt spid="119829"/>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19830"/>
                                        </p:tgtEl>
                                        <p:attrNameLst>
                                          <p:attrName>style.visibility</p:attrName>
                                        </p:attrNameLst>
                                      </p:cBhvr>
                                      <p:to>
                                        <p:strVal val="visible"/>
                                      </p:to>
                                    </p:set>
                                    <p:animEffect transition="in" filter="fade">
                                      <p:cBhvr>
                                        <p:cTn id="40" dur="2000"/>
                                        <p:tgtEl>
                                          <p:spTgt spid="119830"/>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7" grpId="0"/>
      <p:bldP spid="119818" grpId="0"/>
      <p:bldP spid="119819" grpId="0"/>
      <p:bldP spid="119824" grpId="0"/>
      <p:bldP spid="119825" grpId="0"/>
      <p:bldP spid="119827" grpId="0"/>
      <p:bldP spid="119828" grpId="0"/>
      <p:bldP spid="119829" grpId="0"/>
      <p:bldP spid="119830" grpId="0"/>
    </p:bldLst>
  </p:timing>
</p:sld>
</file>

<file path=ppt/theme/theme1.xml><?xml version="1.0" encoding="utf-8"?>
<a:theme xmlns:a="http://schemas.openxmlformats.org/drawingml/2006/main" name="MINISTÈRIEL">
  <a:themeElements>
    <a:clrScheme name="Marianne 2023">
      <a:dk1>
        <a:srgbClr val="000000"/>
      </a:dk1>
      <a:lt1>
        <a:srgbClr val="FFFFFF"/>
      </a:lt1>
      <a:dk2>
        <a:srgbClr val="000091"/>
      </a:dk2>
      <a:lt2>
        <a:srgbClr val="FF000F"/>
      </a:lt2>
      <a:accent1>
        <a:srgbClr val="3558A2"/>
      </a:accent1>
      <a:accent2>
        <a:srgbClr val="4B9F6C"/>
      </a:accent2>
      <a:accent3>
        <a:srgbClr val="FA7A35"/>
      </a:accent3>
      <a:accent4>
        <a:srgbClr val="E18B76"/>
      </a:accent4>
      <a:accent5>
        <a:srgbClr val="FFCA00"/>
      </a:accent5>
      <a:accent6>
        <a:srgbClr val="A558A0"/>
      </a:accent6>
      <a:hlink>
        <a:srgbClr val="000000"/>
      </a:hlink>
      <a:folHlink>
        <a:srgbClr val="745B47"/>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Acad_creteil - SAIO 2021" id="{DA69F168-2FFC-4D25-9F53-F0A40B1A4186}" vid="{14F93300-5AB5-4EA1-9A64-329E71792E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ianne 2021">
    <a:dk1>
      <a:srgbClr val="000000"/>
    </a:dk1>
    <a:lt1>
      <a:srgbClr val="FFFFFF"/>
    </a:lt1>
    <a:dk2>
      <a:srgbClr val="000091"/>
    </a:dk2>
    <a:lt2>
      <a:srgbClr val="FF0000"/>
    </a:lt2>
    <a:accent1>
      <a:srgbClr val="3558A2"/>
    </a:accent1>
    <a:accent2>
      <a:srgbClr val="00A95F"/>
    </a:accent2>
    <a:accent3>
      <a:srgbClr val="FF732C"/>
    </a:accent3>
    <a:accent4>
      <a:srgbClr val="FF9575"/>
    </a:accent4>
    <a:accent5>
      <a:srgbClr val="FFCA00"/>
    </a:accent5>
    <a:accent6>
      <a:srgbClr val="CE70CC"/>
    </a:accent6>
    <a:hlink>
      <a:srgbClr val="000000"/>
    </a:hlink>
    <a:folHlink>
      <a:srgbClr val="8D533E"/>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rianne 2021">
    <a:dk1>
      <a:srgbClr val="000000"/>
    </a:dk1>
    <a:lt1>
      <a:srgbClr val="FFFFFF"/>
    </a:lt1>
    <a:dk2>
      <a:srgbClr val="000091"/>
    </a:dk2>
    <a:lt2>
      <a:srgbClr val="FF0000"/>
    </a:lt2>
    <a:accent1>
      <a:srgbClr val="3558A2"/>
    </a:accent1>
    <a:accent2>
      <a:srgbClr val="00A95F"/>
    </a:accent2>
    <a:accent3>
      <a:srgbClr val="FF732C"/>
    </a:accent3>
    <a:accent4>
      <a:srgbClr val="FF9575"/>
    </a:accent4>
    <a:accent5>
      <a:srgbClr val="FFCA00"/>
    </a:accent5>
    <a:accent6>
      <a:srgbClr val="CE70CC"/>
    </a:accent6>
    <a:hlink>
      <a:srgbClr val="000000"/>
    </a:hlink>
    <a:folHlink>
      <a:srgbClr val="8D533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rianne 2021">
    <a:dk1>
      <a:srgbClr val="000000"/>
    </a:dk1>
    <a:lt1>
      <a:srgbClr val="FFFFFF"/>
    </a:lt1>
    <a:dk2>
      <a:srgbClr val="000091"/>
    </a:dk2>
    <a:lt2>
      <a:srgbClr val="FF0000"/>
    </a:lt2>
    <a:accent1>
      <a:srgbClr val="3558A2"/>
    </a:accent1>
    <a:accent2>
      <a:srgbClr val="00A95F"/>
    </a:accent2>
    <a:accent3>
      <a:srgbClr val="FF732C"/>
    </a:accent3>
    <a:accent4>
      <a:srgbClr val="FF9575"/>
    </a:accent4>
    <a:accent5>
      <a:srgbClr val="FFCA00"/>
    </a:accent5>
    <a:accent6>
      <a:srgbClr val="CE70CC"/>
    </a:accent6>
    <a:hlink>
      <a:srgbClr val="000000"/>
    </a:hlink>
    <a:folHlink>
      <a:srgbClr val="8D533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522503-8E62-44EB-94F6-FADFA5ECBAA8}">
  <ds:schemaRef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2c7ddd52-0a06-43b1-a35c-dcb15ea2e3f4"/>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PPT_Acad_creteil - SAIO 2022</Template>
  <TotalTime>5985</TotalTime>
  <Words>2624</Words>
  <Application>Microsoft Office PowerPoint</Application>
  <PresentationFormat>Affichage à l'écran (16:9)</PresentationFormat>
  <Paragraphs>545</Paragraphs>
  <Slides>44</Slides>
  <Notes>28</Notes>
  <HiddenSlides>3</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Adobe Heiti Std R</vt:lpstr>
      <vt:lpstr>Arial</vt:lpstr>
      <vt:lpstr>Calibri</vt:lpstr>
      <vt:lpstr>Times New Roman</vt:lpstr>
      <vt:lpstr>MINISTÈRIEL</vt:lpstr>
      <vt:lpstr>Présentation PowerPoint</vt:lpstr>
      <vt:lpstr>Présentation PowerPoint</vt:lpstr>
      <vt:lpstr> Présentation de la série STL Sciences et technologies de laboratoire  </vt:lpstr>
      <vt:lpstr>La série STL, une série scientifique, technologique,  aux poursuite d’études ambitieuses</vt:lpstr>
      <vt:lpstr>Présentation PowerPoint</vt:lpstr>
      <vt:lpstr>Pour la STL-biotechnologies</vt:lpstr>
      <vt:lpstr>Pour la STL-SPCL</vt:lpstr>
      <vt:lpstr>Présentation PowerPoint</vt:lpstr>
      <vt:lpstr>Présentation PowerPoint</vt:lpstr>
      <vt:lpstr>Présentation PowerPoint</vt:lpstr>
      <vt:lpstr>Présentation PowerPoint</vt:lpstr>
      <vt:lpstr>Cartographie de la série STL dans l’académie de Créteil  Données PAPP, rentrée 2023</vt:lpstr>
      <vt:lpstr>Présentation PowerPoint</vt:lpstr>
      <vt:lpstr>Présentation PowerPoint</vt:lpstr>
      <vt:lpstr>Présentation PowerPoint</vt:lpstr>
      <vt:lpstr>Modalités d’orientation et d’affectation Bac STL </vt:lpstr>
      <vt:lpstr>Avis pour la série STL lors du palier d’orientation 2de GT</vt:lpstr>
      <vt:lpstr>Évolution des avis pour la série STL dans l’académie de Créteil </vt:lpstr>
      <vt:lpstr>Évolution des avis pour la série STL dans l’académie de Créteil</vt:lpstr>
      <vt:lpstr>Avis d’orientation définitifs pour la série STL en 2023</vt:lpstr>
      <vt:lpstr>Avis d’orientation définitifs pours la série STL en 2023</vt:lpstr>
      <vt:lpstr>Avis d’orientation définitifs pours la série STL en 2023</vt:lpstr>
      <vt:lpstr>Évolution des vœux pour la série STL dans AFFELNET</vt:lpstr>
      <vt:lpstr>Vœux série STL</vt:lpstr>
      <vt:lpstr>Intentions de poursuite d’études des terminales STL</vt:lpstr>
      <vt:lpstr>Présentation PowerPoint</vt:lpstr>
      <vt:lpstr> Des poursuites d’études diversifiées</vt:lpstr>
      <vt:lpstr>Comparaison des types de formation demandées par les terminales STL et STI2D en 2023</vt:lpstr>
      <vt:lpstr>Domaines de formation les plus demandés en STL</vt:lpstr>
      <vt:lpstr>Les 10 spécialités les plus demandées en 2023</vt:lpstr>
      <vt:lpstr>Taux de proposition sur Parcoursup dans les séries technologiques</vt:lpstr>
      <vt:lpstr>Taux de proposition sur les vœux confirmés en phase principale</vt:lpstr>
      <vt:lpstr>Taux de proposition sur les vœux confirmés en phase principale</vt:lpstr>
      <vt:lpstr>Nouveaux indicateurs Parcoursup pour chaque lycée</vt:lpstr>
      <vt:lpstr>Des ressources pour présenter  la série STL</vt:lpstr>
      <vt:lpstr>Ressources Filières STL </vt:lpstr>
      <vt:lpstr>Sites académiques disciplinaires</vt:lpstr>
      <vt:lpstr>OPEN AGENDA MINI-STAGES STL</vt:lpstr>
      <vt:lpstr>OPEN AGENDA MINI-STAGES STL</vt:lpstr>
      <vt:lpstr>Présentation PowerPoint</vt:lpstr>
      <vt:lpstr>Présentation PowerPoint</vt:lpstr>
      <vt:lpstr>Coefficients du baccalauréat technologique</vt:lpstr>
      <vt:lpstr> Résultats aux examens (bac  STL bio)  </vt:lpstr>
      <vt:lpstr>Suivi des résultats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Olivier Castel</dc:creator>
  <cp:lastModifiedBy>Delphine Quantin</cp:lastModifiedBy>
  <cp:revision>110</cp:revision>
  <dcterms:created xsi:type="dcterms:W3CDTF">2023-10-26T07:28:01Z</dcterms:created>
  <dcterms:modified xsi:type="dcterms:W3CDTF">2024-01-19T10:09:27Z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